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8" r:id="rId3"/>
    <p:sldId id="259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Route" id="{7E4933C6-2BFB-794E-B96E-A75929E2F1C1}">
          <p14:sldIdLst>
            <p14:sldId id="260"/>
          </p14:sldIdLst>
        </p14:section>
        <p14:section name="No level" id="{86AED46C-5DDF-8142-876F-AB66AD1A9D0F}">
          <p14:sldIdLst>
            <p14:sldId id="258"/>
            <p14:sldId id="259"/>
            <p14:sldId id="261"/>
            <p14:sldId id="267"/>
            <p14:sldId id="262"/>
            <p14:sldId id="263"/>
            <p14:sldId id="264"/>
            <p14:sldId id="265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61"/>
    <a:srgbClr val="F8C000"/>
    <a:srgbClr val="42A6E2"/>
    <a:srgbClr val="4E95DA"/>
    <a:srgbClr val="C13554"/>
    <a:srgbClr val="3D993A"/>
    <a:srgbClr val="3D7F3A"/>
    <a:srgbClr val="9C3554"/>
    <a:srgbClr val="11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94719"/>
  </p:normalViewPr>
  <p:slideViewPr>
    <p:cSldViewPr snapToGrid="0">
      <p:cViewPr varScale="1">
        <p:scale>
          <a:sx n="77" d="100"/>
          <a:sy n="77" d="100"/>
        </p:scale>
        <p:origin x="4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DE4EC-611B-5749-A536-2B6F0F88FF1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D2C9-6640-5A4A-B4B9-3A158828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D2C9-6640-5A4A-B4B9-3A15882874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9E43-CF43-C376-87AA-705D845A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83380-B7BA-8BB5-633B-9F99B01B3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7184-D601-B588-6F29-186F7907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4180D-75CA-5B4A-66C9-E2A29227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D56DC-3B16-733D-8853-67E96088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386B-72E7-3793-F6F8-F72CEC4A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000D0-13CD-2C59-8BA0-04C2C9BAD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E7E8D-DAE5-BA8C-29A4-5E104DA0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A1AF1-E10C-7A8A-56BC-DBE51C5B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AACB9-6C90-B7C0-820D-4A79459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6C488-9352-7387-26BF-64315E6B3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93F2E-C7D7-DC3A-29A7-85670E94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C6EB6-2D02-C959-3767-4B105EB1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8390-7A12-8846-CD53-3CA458ED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1961-4D3A-D39E-5DFA-D403EA12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D91D-CB54-3FC8-7CA4-1DEE3A5F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8DE0-5457-084D-E4B9-25254EC4B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60BB-590B-0FE2-492A-D45B2785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ACC9-77FF-6634-3D38-6C6AA95D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7379-A239-0514-534C-4A68DE36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3E52-C9D1-E453-1456-5D480100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63AD2-D09F-7665-0779-6D85E3BD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C720B-0F38-2E6A-9D3A-6BA4420F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82D5-187A-B674-6EAD-362F53A3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CFF4-47BF-2613-AAF5-1C095AAE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6553-B464-2D5A-CDD1-38FCCF64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6D4E7-CAF0-5994-057D-613C8E8F6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F6D6-925A-4692-E13C-D2FD70240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BAFA1-D13E-EEEA-0BE6-70112872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5718-FEF6-328A-5463-C93BD8F51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530D1-52E9-52C6-968F-7CA92579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103C-1BE1-A167-9EB4-315B3A52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850C-CA2C-593C-A658-B23ED516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24AF9-E0A1-5275-A240-939CBAC18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44682-2819-1A10-84D7-2D170953B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7EF53-D1A6-DB6A-AE14-1AE37007D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94C25-8D6B-A40B-A3E3-4FE72874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A5BB3-1FBE-64CB-2778-802E878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0855B-558A-B5E7-6656-60903A93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1C71-3C86-5C62-188D-99584C89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EDDF8-D5F2-06FA-78B5-E06DFF78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C9713-64A4-E574-04BA-81D7DA22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2EBCE-0F26-E58B-707C-E3031E70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4A65B-E560-026A-8991-A88BA028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0E18C-1AC3-31C7-3A52-9728962B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1F0F2-BF48-0D3A-BBDA-6D0EF13D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F37F-26AA-7F92-DE45-2E9BC182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FE08-AAA6-D42B-CB97-B7553A49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84C6D-D228-1F46-31B1-EA5299087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BB0A6-2C2E-0573-A15D-B44BB1AD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D6A0-BC49-573C-2D9E-3A81C341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9B0E-6525-7FA2-271C-0DC05E76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D71A-CCEE-4C18-128C-DF82209B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66A7F-5D35-D47C-7804-DF03B0981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E66AF-746D-23BD-36AC-B0BE6C52D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0623F-0900-1904-2B9B-15344173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C53EC-C305-F559-8482-5B7C2CBC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249A7-7C8D-6DBD-E8C2-CE334455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8FE04C-1581-AF0E-61CA-3945B962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50001-99EC-6BCF-D2E8-2FB3C3C6A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4B29-C309-6C9F-95B0-B25102128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A14A09-5D04-5A49-914D-BC13B4489F9E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53FC-5E2C-05E3-0757-242B6E0D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80D93-08AA-DAAD-540D-DBC7F4332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8390B-10E7-3845-BF01-53F6B2FB8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1.xml"/><Relationship Id="rId3" Type="http://schemas.openxmlformats.org/officeDocument/2006/relationships/image" Target="../media/image1.emf"/><Relationship Id="rId7" Type="http://schemas.openxmlformats.org/officeDocument/2006/relationships/slide" Target="slide2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3.svg"/><Relationship Id="rId1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swales.org.uk/ywp-l2andl3-qualification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etswales.org.uk/youth-work-training" TargetMode="External"/><Relationship Id="rId12" Type="http://schemas.openxmlformats.org/officeDocument/2006/relationships/image" Target="../media/image1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www.ewc.wales/site/index.php/en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5.jpg"/><Relationship Id="rId4" Type="http://schemas.openxmlformats.org/officeDocument/2006/relationships/image" Target="../media/image6.svg"/><Relationship Id="rId9" Type="http://schemas.openxmlformats.org/officeDocument/2006/relationships/hyperlink" Target="https://educators.wal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38D5FB06-E434-D48F-E6B0-9B58A09D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7257">
            <a:off x="336520" y="2379418"/>
            <a:ext cx="12746460" cy="433454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938F67EA-9421-99E5-AFF8-708621F3B8CB}"/>
              </a:ext>
            </a:extLst>
          </p:cNvPr>
          <p:cNvGrpSpPr/>
          <p:nvPr/>
        </p:nvGrpSpPr>
        <p:grpSpPr>
          <a:xfrm>
            <a:off x="8322704" y="205318"/>
            <a:ext cx="1574135" cy="1558684"/>
            <a:chOff x="8093439" y="298595"/>
            <a:chExt cx="1574135" cy="1558684"/>
          </a:xfrm>
        </p:grpSpPr>
        <p:sp>
          <p:nvSpPr>
            <p:cNvPr id="59" name="Teardrop 58">
              <a:extLst>
                <a:ext uri="{FF2B5EF4-FFF2-40B4-BE49-F238E27FC236}">
                  <a16:creationId xmlns:a16="http://schemas.microsoft.com/office/drawing/2014/main" id="{BE180B52-CE18-FA25-395A-6DF6EC748203}"/>
                </a:ext>
              </a:extLst>
            </p:cNvPr>
            <p:cNvSpPr/>
            <p:nvPr/>
          </p:nvSpPr>
          <p:spPr>
            <a:xfrm rot="8100000">
              <a:off x="8101166" y="298595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D5CC22-7710-C112-7ECC-E16ADC4BF4CE}"/>
                </a:ext>
              </a:extLst>
            </p:cNvPr>
            <p:cNvSpPr txBox="1"/>
            <p:nvPr/>
          </p:nvSpPr>
          <p:spPr>
            <a:xfrm>
              <a:off x="8093439" y="494246"/>
              <a:ext cx="157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7</a:t>
              </a:r>
            </a:p>
            <a:p>
              <a:pPr algn="ctr"/>
              <a:r>
                <a:rPr lang="en-US" sz="9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 Graduate Diploma/Masters</a:t>
              </a:r>
            </a:p>
            <a:p>
              <a:pPr algn="ctr"/>
              <a:r>
                <a:rPr lang="en-US" sz="9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(Initial qualifying &amp; post qualifying)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D04E772-61C9-9F54-A21D-328433CEF373}"/>
                </a:ext>
              </a:extLst>
            </p:cNvPr>
            <p:cNvSpPr/>
            <p:nvPr/>
          </p:nvSpPr>
          <p:spPr>
            <a:xfrm>
              <a:off x="9164808" y="313590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351F4567-8499-42D1-C367-142DE5642BE2}"/>
                </a:ext>
              </a:extLst>
            </p:cNvPr>
            <p:cNvSpPr/>
            <p:nvPr/>
          </p:nvSpPr>
          <p:spPr>
            <a:xfrm>
              <a:off x="8327827" y="1331224"/>
              <a:ext cx="1092628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120/180 Credits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A4973B-6058-7AD1-2EF5-D47D3FEF31F1}"/>
              </a:ext>
            </a:extLst>
          </p:cNvPr>
          <p:cNvSpPr txBox="1"/>
          <p:nvPr/>
        </p:nvSpPr>
        <p:spPr>
          <a:xfrm>
            <a:off x="10242634" y="5410001"/>
            <a:ext cx="174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</a:t>
            </a:r>
            <a:r>
              <a:rPr lang="en-US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qualifications</a:t>
            </a:r>
          </a:p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(UK &amp; all of Ireland)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A8AEBC-3123-A0A0-831B-ADAC6F593339}"/>
              </a:ext>
            </a:extLst>
          </p:cNvPr>
          <p:cNvSpPr/>
          <p:nvPr/>
        </p:nvSpPr>
        <p:spPr>
          <a:xfrm>
            <a:off x="9894205" y="5451371"/>
            <a:ext cx="332613" cy="33261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FF5762-4090-220A-F0F7-C0CC354C21DC}"/>
              </a:ext>
            </a:extLst>
          </p:cNvPr>
          <p:cNvSpPr/>
          <p:nvPr/>
        </p:nvSpPr>
        <p:spPr>
          <a:xfrm>
            <a:off x="8951531" y="2378147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1C46D5-4074-6175-2C0C-2670FD739854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104621" y="2099851"/>
            <a:ext cx="0" cy="278296"/>
          </a:xfrm>
          <a:prstGeom prst="line">
            <a:avLst/>
          </a:prstGeom>
          <a:ln w="28575" cap="rnd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3DE729-B655-154C-8920-A0B6ACEEC0CF}"/>
              </a:ext>
            </a:extLst>
          </p:cNvPr>
          <p:cNvSpPr txBox="1"/>
          <p:nvPr/>
        </p:nvSpPr>
        <p:spPr>
          <a:xfrm>
            <a:off x="242308" y="306752"/>
            <a:ext cx="802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Progression: the Route of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Youth Work Qualifications in Wales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F7213-4BF4-58C9-5CDE-C343AB6FBB42}"/>
              </a:ext>
            </a:extLst>
          </p:cNvPr>
          <p:cNvSpPr txBox="1"/>
          <p:nvPr/>
        </p:nvSpPr>
        <p:spPr>
          <a:xfrm>
            <a:off x="5487879" y="2514814"/>
            <a:ext cx="1485420" cy="1323439"/>
          </a:xfrm>
          <a:prstGeom prst="rect">
            <a:avLst/>
          </a:prstGeom>
          <a:solidFill>
            <a:srgbClr val="11376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universities offer a Foundation year level before Level 4 which may include the Level 3 Certificate in YW Practice</a:t>
            </a:r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Note this will use one year of your student finance.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54DEF4-DA47-BC4D-9FBB-A55520B2B9B5}"/>
              </a:ext>
            </a:extLst>
          </p:cNvPr>
          <p:cNvSpPr txBox="1"/>
          <p:nvPr/>
        </p:nvSpPr>
        <p:spPr>
          <a:xfrm>
            <a:off x="242309" y="6236182"/>
            <a:ext cx="21157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www.etswales.org.uk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3A9F30-E0B6-6A86-9CD7-645D95F02750}"/>
              </a:ext>
            </a:extLst>
          </p:cNvPr>
          <p:cNvSpPr/>
          <p:nvPr/>
        </p:nvSpPr>
        <p:spPr>
          <a:xfrm>
            <a:off x="3025351" y="6029570"/>
            <a:ext cx="306180" cy="106354"/>
          </a:xfrm>
          <a:prstGeom prst="ellipse">
            <a:avLst/>
          </a:prstGeom>
          <a:solidFill>
            <a:srgbClr val="C13554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85D073-5FD2-EFAC-E9A4-453CF658158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3178441" y="5750400"/>
            <a:ext cx="0" cy="279170"/>
          </a:xfrm>
          <a:prstGeom prst="line">
            <a:avLst/>
          </a:prstGeom>
          <a:ln w="28575" cap="rnd">
            <a:solidFill>
              <a:srgbClr val="9C355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4CECC74-75F4-B389-9F63-346C529468B1}"/>
              </a:ext>
            </a:extLst>
          </p:cNvPr>
          <p:cNvSpPr/>
          <p:nvPr/>
        </p:nvSpPr>
        <p:spPr>
          <a:xfrm>
            <a:off x="908774" y="3808123"/>
            <a:ext cx="306180" cy="106354"/>
          </a:xfrm>
          <a:prstGeom prst="ellipse">
            <a:avLst/>
          </a:prstGeom>
          <a:solidFill>
            <a:srgbClr val="3D993A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2B5795E-B487-E5B2-DCBD-530411D8278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1061864" y="3529827"/>
            <a:ext cx="0" cy="278296"/>
          </a:xfrm>
          <a:prstGeom prst="line">
            <a:avLst/>
          </a:prstGeom>
          <a:ln w="28575" cap="rnd">
            <a:solidFill>
              <a:srgbClr val="3D7F3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5040B1-7DBB-D27B-A7BD-445B1B9DE289}"/>
              </a:ext>
            </a:extLst>
          </p:cNvPr>
          <p:cNvGrpSpPr/>
          <p:nvPr/>
        </p:nvGrpSpPr>
        <p:grpSpPr>
          <a:xfrm>
            <a:off x="282522" y="1578138"/>
            <a:ext cx="1558684" cy="1558684"/>
            <a:chOff x="319103" y="1403756"/>
            <a:chExt cx="1558684" cy="1558684"/>
          </a:xfrm>
        </p:grpSpPr>
        <p:sp>
          <p:nvSpPr>
            <p:cNvPr id="40" name="Teardrop 39">
              <a:extLst>
                <a:ext uri="{FF2B5EF4-FFF2-40B4-BE49-F238E27FC236}">
                  <a16:creationId xmlns:a16="http://schemas.microsoft.com/office/drawing/2014/main" id="{BBFD46E2-0ACC-2956-D6C1-732D982B2045}"/>
                </a:ext>
              </a:extLst>
            </p:cNvPr>
            <p:cNvSpPr/>
            <p:nvPr/>
          </p:nvSpPr>
          <p:spPr>
            <a:xfrm rot="8100000">
              <a:off x="319103" y="1403756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3D993A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37208B-2CE0-D636-BFE3-32A706786975}"/>
                </a:ext>
              </a:extLst>
            </p:cNvPr>
            <p:cNvSpPr txBox="1"/>
            <p:nvPr/>
          </p:nvSpPr>
          <p:spPr>
            <a:xfrm>
              <a:off x="392804" y="1757683"/>
              <a:ext cx="1411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2</a:t>
              </a:r>
            </a:p>
            <a:p>
              <a:pPr algn="ctr"/>
              <a:r>
                <a:rPr lang="en-US" sz="1200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Certificate in Youth</a:t>
              </a:r>
            </a:p>
            <a:p>
              <a:pPr algn="ctr"/>
              <a:r>
                <a:rPr lang="en-US" sz="1200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 Practice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87A7198-34F9-8051-B36A-DC6CFAC623E1}"/>
                </a:ext>
              </a:extLst>
            </p:cNvPr>
            <p:cNvSpPr/>
            <p:nvPr/>
          </p:nvSpPr>
          <p:spPr>
            <a:xfrm>
              <a:off x="1382745" y="1418751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3091FB8-BA6B-4758-982B-AD4E5670A0E1}"/>
                </a:ext>
              </a:extLst>
            </p:cNvPr>
            <p:cNvSpPr/>
            <p:nvPr/>
          </p:nvSpPr>
          <p:spPr>
            <a:xfrm>
              <a:off x="649972" y="2429684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26 Credits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B3D2A8-E101-4EB5-9E84-1903AC8C1A0E}"/>
              </a:ext>
            </a:extLst>
          </p:cNvPr>
          <p:cNvGrpSpPr/>
          <p:nvPr/>
        </p:nvGrpSpPr>
        <p:grpSpPr>
          <a:xfrm>
            <a:off x="2399099" y="3774902"/>
            <a:ext cx="1558684" cy="1558684"/>
            <a:chOff x="2069628" y="3549286"/>
            <a:chExt cx="1558684" cy="1558684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0EE81A72-CB45-F1EF-0E6E-9A7D2C260CA7}"/>
                </a:ext>
              </a:extLst>
            </p:cNvPr>
            <p:cNvSpPr/>
            <p:nvPr/>
          </p:nvSpPr>
          <p:spPr>
            <a:xfrm rot="8100000">
              <a:off x="2069628" y="3549286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C13554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595558-0933-80A3-A0EA-81BE0056CD19}"/>
                </a:ext>
              </a:extLst>
            </p:cNvPr>
            <p:cNvSpPr txBox="1"/>
            <p:nvPr/>
          </p:nvSpPr>
          <p:spPr>
            <a:xfrm>
              <a:off x="2143329" y="3932509"/>
              <a:ext cx="14112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level</a:t>
              </a:r>
            </a:p>
            <a:p>
              <a:pPr algn="ctr"/>
              <a:r>
                <a:rPr lang="en-US" sz="1200" b="1" dirty="0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Entry &amp; Level 1-2</a:t>
              </a:r>
            </a:p>
            <a:p>
              <a:pPr algn="ctr"/>
              <a:r>
                <a:rPr lang="en-US" sz="1200" b="1" dirty="0">
                  <a:solidFill>
                    <a:srgbClr val="C1355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Introduction to Youth Work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99591A1D-661A-A154-6C57-BE1E127B40D6}"/>
              </a:ext>
            </a:extLst>
          </p:cNvPr>
          <p:cNvSpPr/>
          <p:nvPr/>
        </p:nvSpPr>
        <p:spPr>
          <a:xfrm>
            <a:off x="2633264" y="3428240"/>
            <a:ext cx="306180" cy="106354"/>
          </a:xfrm>
          <a:prstGeom prst="ellipse">
            <a:avLst/>
          </a:prstGeom>
          <a:solidFill>
            <a:srgbClr val="3D993A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CD2C83-9B56-C964-4AD5-C8F39B0B6F4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786354" y="3149070"/>
            <a:ext cx="0" cy="279170"/>
          </a:xfrm>
          <a:prstGeom prst="line">
            <a:avLst/>
          </a:prstGeom>
          <a:ln w="28575" cap="rnd">
            <a:solidFill>
              <a:srgbClr val="3D7F3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FAC4F-8252-ECD0-245F-B74D7345A21B}"/>
              </a:ext>
            </a:extLst>
          </p:cNvPr>
          <p:cNvGrpSpPr/>
          <p:nvPr/>
        </p:nvGrpSpPr>
        <p:grpSpPr>
          <a:xfrm>
            <a:off x="2007012" y="1198255"/>
            <a:ext cx="1558684" cy="1558684"/>
            <a:chOff x="5878070" y="1443807"/>
            <a:chExt cx="1558684" cy="1558684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9EFDC74C-7848-8047-E9EE-F05D3A0A26F1}"/>
                </a:ext>
              </a:extLst>
            </p:cNvPr>
            <p:cNvSpPr/>
            <p:nvPr/>
          </p:nvSpPr>
          <p:spPr>
            <a:xfrm rot="8100000">
              <a:off x="5878070" y="1443807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3D993A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0CBBF0-8F67-2763-BDBB-834B3AE9EA0B}"/>
                </a:ext>
              </a:extLst>
            </p:cNvPr>
            <p:cNvSpPr txBox="1"/>
            <p:nvPr/>
          </p:nvSpPr>
          <p:spPr>
            <a:xfrm>
              <a:off x="5951771" y="1797734"/>
              <a:ext cx="1411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3</a:t>
              </a:r>
            </a:p>
            <a:p>
              <a:pPr algn="ctr"/>
              <a:r>
                <a:rPr lang="en-US" sz="1200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Certificate in Youth</a:t>
              </a:r>
            </a:p>
            <a:p>
              <a:pPr algn="ctr"/>
              <a:r>
                <a:rPr lang="en-US" sz="1200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 Practice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D850761-A85B-7210-4EB3-B46C137BC0E7}"/>
                </a:ext>
              </a:extLst>
            </p:cNvPr>
            <p:cNvSpPr/>
            <p:nvPr/>
          </p:nvSpPr>
          <p:spPr>
            <a:xfrm>
              <a:off x="6941712" y="1458802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E1CE5F2-E908-D3E3-60DC-1D07076AC5DC}"/>
                </a:ext>
              </a:extLst>
            </p:cNvPr>
            <p:cNvSpPr/>
            <p:nvPr/>
          </p:nvSpPr>
          <p:spPr>
            <a:xfrm>
              <a:off x="6208939" y="2469735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27 Credits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5747CB6-A2D1-DA98-8EE7-8404FB0ABF42}"/>
              </a:ext>
            </a:extLst>
          </p:cNvPr>
          <p:cNvSpPr/>
          <p:nvPr/>
        </p:nvSpPr>
        <p:spPr>
          <a:xfrm>
            <a:off x="7555535" y="4891476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BA78C3-D327-D6FD-779E-FC5D5878311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708625" y="4613180"/>
            <a:ext cx="0" cy="278296"/>
          </a:xfrm>
          <a:prstGeom prst="line">
            <a:avLst/>
          </a:prstGeom>
          <a:ln w="28575" cap="rnd">
            <a:solidFill>
              <a:srgbClr val="4E95D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3EA77-EE74-7B47-6083-75D726ACF810}"/>
              </a:ext>
            </a:extLst>
          </p:cNvPr>
          <p:cNvGrpSpPr/>
          <p:nvPr/>
        </p:nvGrpSpPr>
        <p:grpSpPr>
          <a:xfrm>
            <a:off x="6929283" y="2661491"/>
            <a:ext cx="1558684" cy="1558684"/>
            <a:chOff x="4954151" y="2302043"/>
            <a:chExt cx="1558684" cy="1558684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1B51D79A-B1C4-B4F5-4D1C-D4C04DFFEFD1}"/>
                </a:ext>
              </a:extLst>
            </p:cNvPr>
            <p:cNvSpPr/>
            <p:nvPr/>
          </p:nvSpPr>
          <p:spPr>
            <a:xfrm rot="8100000">
              <a:off x="4954151" y="2302043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F2D6C4-9B47-7E18-A106-43A3A23DE170}"/>
                </a:ext>
              </a:extLst>
            </p:cNvPr>
            <p:cNvSpPr txBox="1"/>
            <p:nvPr/>
          </p:nvSpPr>
          <p:spPr>
            <a:xfrm>
              <a:off x="4982805" y="2646545"/>
              <a:ext cx="1501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4</a:t>
              </a:r>
            </a:p>
            <a:p>
              <a:pPr algn="ctr"/>
              <a:r>
                <a:rPr lang="en-US" sz="12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Certificate HE Youth &amp; Community Work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BDE1D89-11B8-9402-31A3-8E576253CA60}"/>
                </a:ext>
              </a:extLst>
            </p:cNvPr>
            <p:cNvSpPr/>
            <p:nvPr/>
          </p:nvSpPr>
          <p:spPr>
            <a:xfrm>
              <a:off x="5285020" y="3327971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 Credits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83A4AEC4-9328-CF5D-EA2F-B071C75C8425}"/>
              </a:ext>
            </a:extLst>
          </p:cNvPr>
          <p:cNvSpPr/>
          <p:nvPr/>
        </p:nvSpPr>
        <p:spPr>
          <a:xfrm>
            <a:off x="9034727" y="5090094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0809C3-3CA3-AA3E-398A-7AC03FB04AF9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9187817" y="4811798"/>
            <a:ext cx="0" cy="278296"/>
          </a:xfrm>
          <a:prstGeom prst="line">
            <a:avLst/>
          </a:prstGeom>
          <a:ln w="28575" cap="rnd">
            <a:solidFill>
              <a:srgbClr val="4E95D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92C2C4-8C8B-4B9D-6629-0B33E7605303}"/>
              </a:ext>
            </a:extLst>
          </p:cNvPr>
          <p:cNvGrpSpPr/>
          <p:nvPr/>
        </p:nvGrpSpPr>
        <p:grpSpPr>
          <a:xfrm>
            <a:off x="8408475" y="2860109"/>
            <a:ext cx="1558684" cy="1558684"/>
            <a:chOff x="7220332" y="3270081"/>
            <a:chExt cx="1558684" cy="1558684"/>
          </a:xfrm>
        </p:grpSpPr>
        <p:sp>
          <p:nvSpPr>
            <p:cNvPr id="44" name="Teardrop 43">
              <a:extLst>
                <a:ext uri="{FF2B5EF4-FFF2-40B4-BE49-F238E27FC236}">
                  <a16:creationId xmlns:a16="http://schemas.microsoft.com/office/drawing/2014/main" id="{9896E0DA-1A50-7450-507B-35155AFB7D0E}"/>
                </a:ext>
              </a:extLst>
            </p:cNvPr>
            <p:cNvSpPr/>
            <p:nvPr/>
          </p:nvSpPr>
          <p:spPr>
            <a:xfrm rot="8100000">
              <a:off x="7220332" y="3270081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1630F5-CD8A-48DE-18BD-4B09B97C51D6}"/>
                </a:ext>
              </a:extLst>
            </p:cNvPr>
            <p:cNvSpPr txBox="1"/>
            <p:nvPr/>
          </p:nvSpPr>
          <p:spPr>
            <a:xfrm>
              <a:off x="7283753" y="3595652"/>
              <a:ext cx="142230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5</a:t>
              </a:r>
            </a:p>
            <a:p>
              <a:pPr algn="ctr"/>
              <a:r>
                <a:rPr lang="en-US" sz="9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Diploma HE/Foundation Degree Youth &amp; Community Work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E5C5BB6A-2E5A-4653-9065-D79C9A9A0286}"/>
                </a:ext>
              </a:extLst>
            </p:cNvPr>
            <p:cNvSpPr/>
            <p:nvPr/>
          </p:nvSpPr>
          <p:spPr>
            <a:xfrm>
              <a:off x="7551201" y="4296009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 Credits</a:t>
              </a: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1F6AD976-3727-2CE7-7F59-776A58BF17D6}"/>
              </a:ext>
            </a:extLst>
          </p:cNvPr>
          <p:cNvSpPr/>
          <p:nvPr/>
        </p:nvSpPr>
        <p:spPr>
          <a:xfrm>
            <a:off x="10546013" y="4982137"/>
            <a:ext cx="306180" cy="106354"/>
          </a:xfrm>
          <a:prstGeom prst="ellipse">
            <a:avLst/>
          </a:prstGeom>
          <a:solidFill>
            <a:srgbClr val="42A6E2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BF0BC17-00E3-F43E-55D8-6956C397ABEE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699103" y="4703841"/>
            <a:ext cx="0" cy="278296"/>
          </a:xfrm>
          <a:prstGeom prst="line">
            <a:avLst/>
          </a:prstGeom>
          <a:ln w="28575" cap="rnd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4B00A1B-4721-7273-CA52-5E9A5CFF7284}"/>
              </a:ext>
            </a:extLst>
          </p:cNvPr>
          <p:cNvGrpSpPr/>
          <p:nvPr/>
        </p:nvGrpSpPr>
        <p:grpSpPr>
          <a:xfrm>
            <a:off x="9919761" y="2752152"/>
            <a:ext cx="1558684" cy="1558684"/>
            <a:chOff x="10228075" y="3200176"/>
            <a:chExt cx="1558684" cy="1558684"/>
          </a:xfrm>
        </p:grpSpPr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86A2029D-F04A-926A-BC56-07E132EA8B26}"/>
                </a:ext>
              </a:extLst>
            </p:cNvPr>
            <p:cNvSpPr/>
            <p:nvPr/>
          </p:nvSpPr>
          <p:spPr>
            <a:xfrm rot="8100000">
              <a:off x="10228075" y="3200176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42A6E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512D96-1995-66F4-D7C7-D1743FFDADF2}"/>
                </a:ext>
              </a:extLst>
            </p:cNvPr>
            <p:cNvSpPr txBox="1"/>
            <p:nvPr/>
          </p:nvSpPr>
          <p:spPr>
            <a:xfrm>
              <a:off x="10239523" y="3517568"/>
              <a:ext cx="1535786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6</a:t>
              </a:r>
            </a:p>
            <a:p>
              <a:pPr algn="ctr"/>
              <a:r>
                <a:rPr lang="en-US" sz="900" dirty="0" err="1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Honours</a:t>
              </a:r>
              <a:r>
                <a:rPr lang="en-US" sz="900" dirty="0">
                  <a:solidFill>
                    <a:srgbClr val="42A6E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Degree in Youth &amp; Community Work (includes L4 &amp; L5 training)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9A47C03-4190-BB91-C74D-90CB1FAA2AF5}"/>
                </a:ext>
              </a:extLst>
            </p:cNvPr>
            <p:cNvSpPr/>
            <p:nvPr/>
          </p:nvSpPr>
          <p:spPr>
            <a:xfrm>
              <a:off x="11291717" y="3215171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E335534-25B2-AA31-E22A-903929C787F2}"/>
                </a:ext>
              </a:extLst>
            </p:cNvPr>
            <p:cNvSpPr/>
            <p:nvPr/>
          </p:nvSpPr>
          <p:spPr>
            <a:xfrm>
              <a:off x="10558944" y="4226104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120 Credits</a:t>
              </a:r>
            </a:p>
          </p:txBody>
        </p:sp>
      </p:grpSp>
      <p:pic>
        <p:nvPicPr>
          <p:cNvPr id="68" name="Graphic 67" descr="Race Flag with solid fill">
            <a:extLst>
              <a:ext uri="{FF2B5EF4-FFF2-40B4-BE49-F238E27FC236}">
                <a16:creationId xmlns:a16="http://schemas.microsoft.com/office/drawing/2014/main" id="{B61E6C60-B074-A85B-CF39-4BE26D0B2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9128" y="698141"/>
            <a:ext cx="1321190" cy="1321190"/>
          </a:xfrm>
          <a:prstGeom prst="rect">
            <a:avLst/>
          </a:prstGeom>
        </p:spPr>
      </p:pic>
      <p:sp>
        <p:nvSpPr>
          <p:cNvPr id="4" name="Rounded Rectangle 3">
            <a:hlinkClick r:id="rId6" action="ppaction://hlinksldjump"/>
            <a:extLst>
              <a:ext uri="{FF2B5EF4-FFF2-40B4-BE49-F238E27FC236}">
                <a16:creationId xmlns:a16="http://schemas.microsoft.com/office/drawing/2014/main" id="{58CB36DE-CD54-014B-D006-732FC7F6AFAA}"/>
              </a:ext>
            </a:extLst>
          </p:cNvPr>
          <p:cNvSpPr/>
          <p:nvPr/>
        </p:nvSpPr>
        <p:spPr>
          <a:xfrm>
            <a:off x="534273" y="2952393"/>
            <a:ext cx="1047467" cy="318776"/>
          </a:xfrm>
          <a:prstGeom prst="roundRect">
            <a:avLst/>
          </a:prstGeom>
          <a:solidFill>
            <a:srgbClr val="3D7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5" name="Rounded Rectangle 4">
            <a:hlinkClick r:id="rId7" action="ppaction://hlinksldjump"/>
            <a:extLst>
              <a:ext uri="{FF2B5EF4-FFF2-40B4-BE49-F238E27FC236}">
                <a16:creationId xmlns:a16="http://schemas.microsoft.com/office/drawing/2014/main" id="{A079DBCE-2587-4BFE-85C8-2234314C6B43}"/>
              </a:ext>
            </a:extLst>
          </p:cNvPr>
          <p:cNvSpPr/>
          <p:nvPr/>
        </p:nvSpPr>
        <p:spPr>
          <a:xfrm>
            <a:off x="2659584" y="5128707"/>
            <a:ext cx="1047467" cy="318776"/>
          </a:xfrm>
          <a:prstGeom prst="roundRect">
            <a:avLst/>
          </a:prstGeom>
          <a:solidFill>
            <a:srgbClr val="9C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6" name="Rounded Rectangle 5">
            <a:hlinkClick r:id="rId8" action="ppaction://hlinksldjump"/>
            <a:extLst>
              <a:ext uri="{FF2B5EF4-FFF2-40B4-BE49-F238E27FC236}">
                <a16:creationId xmlns:a16="http://schemas.microsoft.com/office/drawing/2014/main" id="{DA7DA3FD-5FA7-425D-2F38-C7F0693F0C5D}"/>
              </a:ext>
            </a:extLst>
          </p:cNvPr>
          <p:cNvSpPr/>
          <p:nvPr/>
        </p:nvSpPr>
        <p:spPr>
          <a:xfrm>
            <a:off x="2272466" y="2590095"/>
            <a:ext cx="1047467" cy="318776"/>
          </a:xfrm>
          <a:prstGeom prst="roundRect">
            <a:avLst/>
          </a:prstGeom>
          <a:solidFill>
            <a:srgbClr val="3D7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12" name="Rounded Rectangle 11">
            <a:hlinkClick r:id="rId9" action="ppaction://hlinksldjump"/>
            <a:extLst>
              <a:ext uri="{FF2B5EF4-FFF2-40B4-BE49-F238E27FC236}">
                <a16:creationId xmlns:a16="http://schemas.microsoft.com/office/drawing/2014/main" id="{0EE1AE59-16A6-B5B4-BA50-A6510B137C81}"/>
              </a:ext>
            </a:extLst>
          </p:cNvPr>
          <p:cNvSpPr/>
          <p:nvPr/>
        </p:nvSpPr>
        <p:spPr>
          <a:xfrm>
            <a:off x="7184098" y="4058564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13" name="Rounded Rectangle 12">
            <a:hlinkClick r:id="rId10" action="ppaction://hlinksldjump"/>
            <a:extLst>
              <a:ext uri="{FF2B5EF4-FFF2-40B4-BE49-F238E27FC236}">
                <a16:creationId xmlns:a16="http://schemas.microsoft.com/office/drawing/2014/main" id="{74E10EB5-3C71-CFA0-2D44-B1BF5954B7A7}"/>
              </a:ext>
            </a:extLst>
          </p:cNvPr>
          <p:cNvSpPr/>
          <p:nvPr/>
        </p:nvSpPr>
        <p:spPr>
          <a:xfrm>
            <a:off x="8669826" y="4258193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18" name="Rounded Rectangle 17">
            <a:hlinkClick r:id="rId11" action="ppaction://hlinksldjump"/>
            <a:extLst>
              <a:ext uri="{FF2B5EF4-FFF2-40B4-BE49-F238E27FC236}">
                <a16:creationId xmlns:a16="http://schemas.microsoft.com/office/drawing/2014/main" id="{0806EF6E-FC42-B7D0-756F-D03EE3C8CFC1}"/>
              </a:ext>
            </a:extLst>
          </p:cNvPr>
          <p:cNvSpPr/>
          <p:nvPr/>
        </p:nvSpPr>
        <p:spPr>
          <a:xfrm>
            <a:off x="10175368" y="4145652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19" name="Rounded Rectangle 18">
            <a:hlinkClick r:id="rId12" action="ppaction://hlinksldjump"/>
            <a:extLst>
              <a:ext uri="{FF2B5EF4-FFF2-40B4-BE49-F238E27FC236}">
                <a16:creationId xmlns:a16="http://schemas.microsoft.com/office/drawing/2014/main" id="{EBF9C84E-794D-BF9B-8AFB-887D91875E7F}"/>
              </a:ext>
            </a:extLst>
          </p:cNvPr>
          <p:cNvSpPr/>
          <p:nvPr/>
        </p:nvSpPr>
        <p:spPr>
          <a:xfrm>
            <a:off x="8598952" y="1565177"/>
            <a:ext cx="1047467" cy="318776"/>
          </a:xfrm>
          <a:prstGeom prst="roundRect">
            <a:avLst/>
          </a:prstGeom>
          <a:solidFill>
            <a:srgbClr val="4E95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sp>
        <p:nvSpPr>
          <p:cNvPr id="62" name="Rounded Rectangle 61">
            <a:hlinkClick r:id="rId13" action="ppaction://hlinksldjump"/>
            <a:extLst>
              <a:ext uri="{FF2B5EF4-FFF2-40B4-BE49-F238E27FC236}">
                <a16:creationId xmlns:a16="http://schemas.microsoft.com/office/drawing/2014/main" id="{83CDE710-326A-AD7A-1392-1EA4AB152CBB}"/>
              </a:ext>
            </a:extLst>
          </p:cNvPr>
          <p:cNvSpPr/>
          <p:nvPr/>
        </p:nvSpPr>
        <p:spPr>
          <a:xfrm>
            <a:off x="8085660" y="6238798"/>
            <a:ext cx="1573580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Further information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C3EB6D-7E00-9B8A-8A12-C31697AA5A48}"/>
              </a:ext>
            </a:extLst>
          </p:cNvPr>
          <p:cNvSpPr txBox="1"/>
          <p:nvPr/>
        </p:nvSpPr>
        <p:spPr>
          <a:xfrm>
            <a:off x="693383" y="725051"/>
            <a:ext cx="58540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stop at any stage. Youth Support Workers working at that level do not need to complete a degree.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4DE4C16-2BEA-EEE2-9FDE-36AD61A6E45D}"/>
              </a:ext>
            </a:extLst>
          </p:cNvPr>
          <p:cNvSpPr txBox="1"/>
          <p:nvPr/>
        </p:nvSpPr>
        <p:spPr>
          <a:xfrm>
            <a:off x="9796281" y="6170554"/>
            <a:ext cx="213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CPD/PL = Professional Learning that takes place throughout your career</a:t>
            </a:r>
          </a:p>
        </p:txBody>
      </p:sp>
      <p:sp>
        <p:nvSpPr>
          <p:cNvPr id="76" name="Rounded Rectangle 75">
            <a:hlinkClick r:id="rId14" action="ppaction://hlinksldjump"/>
            <a:extLst>
              <a:ext uri="{FF2B5EF4-FFF2-40B4-BE49-F238E27FC236}">
                <a16:creationId xmlns:a16="http://schemas.microsoft.com/office/drawing/2014/main" id="{FCD8EB71-ADDF-DDE8-168C-AEEBF146428D}"/>
              </a:ext>
            </a:extLst>
          </p:cNvPr>
          <p:cNvSpPr/>
          <p:nvPr/>
        </p:nvSpPr>
        <p:spPr>
          <a:xfrm>
            <a:off x="9894204" y="5879629"/>
            <a:ext cx="1968199" cy="263623"/>
          </a:xfrm>
          <a:prstGeom prst="roundRect">
            <a:avLst/>
          </a:prstGeom>
          <a:solidFill>
            <a:srgbClr val="F8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1137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JNC Key Duties</a:t>
            </a:r>
          </a:p>
        </p:txBody>
      </p:sp>
      <p:pic>
        <p:nvPicPr>
          <p:cNvPr id="2" name="Graphic 1" descr="Race Flag with solid fill">
            <a:extLst>
              <a:ext uri="{FF2B5EF4-FFF2-40B4-BE49-F238E27FC236}">
                <a16:creationId xmlns:a16="http://schemas.microsoft.com/office/drawing/2014/main" id="{5F649CE3-D3D2-4B68-4C69-2401CD62A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0763" y="2770817"/>
            <a:ext cx="549600" cy="549600"/>
          </a:xfrm>
          <a:prstGeom prst="rect">
            <a:avLst/>
          </a:prstGeom>
        </p:spPr>
      </p:pic>
      <p:pic>
        <p:nvPicPr>
          <p:cNvPr id="46" name="Graphic 45" descr="Race Flag with solid fill">
            <a:extLst>
              <a:ext uri="{FF2B5EF4-FFF2-40B4-BE49-F238E27FC236}">
                <a16:creationId xmlns:a16="http://schemas.microsoft.com/office/drawing/2014/main" id="{CB1EE6B2-2AA2-531C-E621-E57516C4F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932" y="663695"/>
            <a:ext cx="360451" cy="36045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75032D7-5641-7591-A8E1-A1F0D9719B0B}"/>
              </a:ext>
            </a:extLst>
          </p:cNvPr>
          <p:cNvSpPr/>
          <p:nvPr/>
        </p:nvSpPr>
        <p:spPr>
          <a:xfrm>
            <a:off x="4383532" y="3737779"/>
            <a:ext cx="306180" cy="106354"/>
          </a:xfrm>
          <a:prstGeom prst="ellipse">
            <a:avLst/>
          </a:prstGeom>
          <a:solidFill>
            <a:srgbClr val="3D993A"/>
          </a:solidFill>
          <a:ln w="38100">
            <a:solidFill>
              <a:srgbClr val="1145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0BD7506-A22B-ADF3-ECD8-61064AD29A75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536622" y="3459483"/>
            <a:ext cx="0" cy="278296"/>
          </a:xfrm>
          <a:prstGeom prst="line">
            <a:avLst/>
          </a:prstGeom>
          <a:ln w="28575" cap="rnd">
            <a:solidFill>
              <a:srgbClr val="3D7F3A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06CCC64-9F44-1146-1006-2B288EFB2735}"/>
              </a:ext>
            </a:extLst>
          </p:cNvPr>
          <p:cNvGrpSpPr/>
          <p:nvPr/>
        </p:nvGrpSpPr>
        <p:grpSpPr>
          <a:xfrm>
            <a:off x="3757280" y="1507794"/>
            <a:ext cx="1558684" cy="1558684"/>
            <a:chOff x="5878070" y="1443807"/>
            <a:chExt cx="1558684" cy="1558684"/>
          </a:xfrm>
        </p:grpSpPr>
        <p:sp>
          <p:nvSpPr>
            <p:cNvPr id="75" name="Teardrop 74">
              <a:extLst>
                <a:ext uri="{FF2B5EF4-FFF2-40B4-BE49-F238E27FC236}">
                  <a16:creationId xmlns:a16="http://schemas.microsoft.com/office/drawing/2014/main" id="{5A6D6943-63C6-FE5E-3E8C-CD111D07A768}"/>
                </a:ext>
              </a:extLst>
            </p:cNvPr>
            <p:cNvSpPr/>
            <p:nvPr/>
          </p:nvSpPr>
          <p:spPr>
            <a:xfrm rot="8100000">
              <a:off x="5878070" y="1443807"/>
              <a:ext cx="1558684" cy="1558684"/>
            </a:xfrm>
            <a:prstGeom prst="teardrop">
              <a:avLst/>
            </a:prstGeom>
            <a:solidFill>
              <a:schemeClr val="bg1"/>
            </a:solidFill>
            <a:ln w="38100">
              <a:solidFill>
                <a:srgbClr val="3D993A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51A8CB-647C-1C52-75F9-E43AFF6B7E25}"/>
                </a:ext>
              </a:extLst>
            </p:cNvPr>
            <p:cNvSpPr txBox="1"/>
            <p:nvPr/>
          </p:nvSpPr>
          <p:spPr>
            <a:xfrm>
              <a:off x="5951771" y="1797734"/>
              <a:ext cx="1411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Level 3</a:t>
              </a:r>
            </a:p>
            <a:p>
              <a:pPr algn="ctr"/>
              <a:r>
                <a:rPr lang="en-US" sz="1200" dirty="0">
                  <a:solidFill>
                    <a:srgbClr val="3D993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Diploma in Youth Work Practice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0D8C83-C5D2-FFFB-1345-51E846C10CBB}"/>
                </a:ext>
              </a:extLst>
            </p:cNvPr>
            <p:cNvSpPr/>
            <p:nvPr/>
          </p:nvSpPr>
          <p:spPr>
            <a:xfrm>
              <a:off x="6941712" y="1458802"/>
              <a:ext cx="359730" cy="3597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6145DC3-1641-9EE3-2BA4-A70BF1C5BF8C}"/>
                </a:ext>
              </a:extLst>
            </p:cNvPr>
            <p:cNvSpPr/>
            <p:nvPr/>
          </p:nvSpPr>
          <p:spPr>
            <a:xfrm>
              <a:off x="6208939" y="2469735"/>
              <a:ext cx="896945" cy="263451"/>
            </a:xfrm>
            <a:prstGeom prst="roundRect">
              <a:avLst/>
            </a:prstGeom>
            <a:solidFill>
              <a:srgbClr val="1145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36 Credits</a:t>
              </a:r>
            </a:p>
          </p:txBody>
        </p:sp>
      </p:grpSp>
      <p:sp>
        <p:nvSpPr>
          <p:cNvPr id="80" name="Rounded Rectangle 79">
            <a:hlinkClick r:id="rId15" action="ppaction://hlinksldjump"/>
            <a:extLst>
              <a:ext uri="{FF2B5EF4-FFF2-40B4-BE49-F238E27FC236}">
                <a16:creationId xmlns:a16="http://schemas.microsoft.com/office/drawing/2014/main" id="{F6AC0C77-7505-00FA-A523-F440D5709D5B}"/>
              </a:ext>
            </a:extLst>
          </p:cNvPr>
          <p:cNvSpPr/>
          <p:nvPr/>
        </p:nvSpPr>
        <p:spPr>
          <a:xfrm>
            <a:off x="4022734" y="2899634"/>
            <a:ext cx="1047467" cy="318776"/>
          </a:xfrm>
          <a:prstGeom prst="roundRect">
            <a:avLst/>
          </a:prstGeom>
          <a:solidFill>
            <a:srgbClr val="3D7F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More…</a:t>
            </a:r>
          </a:p>
        </p:txBody>
      </p:sp>
      <p:pic>
        <p:nvPicPr>
          <p:cNvPr id="81" name="Graphic 80" descr="Race Flag with solid fill">
            <a:extLst>
              <a:ext uri="{FF2B5EF4-FFF2-40B4-BE49-F238E27FC236}">
                <a16:creationId xmlns:a16="http://schemas.microsoft.com/office/drawing/2014/main" id="{FAF569EA-3E84-E3D1-31E4-ADB3C5B8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3488" y="3528892"/>
            <a:ext cx="549600" cy="54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261B6-4E0F-7626-EBD4-92F8B7DC01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73299" y="5543240"/>
            <a:ext cx="975445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83AAD7F-55F5-0F10-DBA1-AF7579DCC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4D1B13-9BA3-1B70-D011-5505F9D30486}"/>
              </a:ext>
            </a:extLst>
          </p:cNvPr>
          <p:cNvSpPr/>
          <p:nvPr/>
        </p:nvSpPr>
        <p:spPr>
          <a:xfrm>
            <a:off x="1305671" y="391884"/>
            <a:ext cx="5237667" cy="6188025"/>
          </a:xfrm>
          <a:prstGeom prst="rect">
            <a:avLst/>
          </a:prstGeom>
          <a:solidFill>
            <a:srgbClr val="1137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Assistant Youth Support Workers…</a:t>
            </a:r>
          </a:p>
          <a:p>
            <a:r>
              <a:rPr lang="en-GB" sz="1200" b="1" kern="800" dirty="0">
                <a:solidFill>
                  <a:srgbClr val="FFFFFF"/>
                </a:solidFill>
                <a:latin typeface="Calibri" panose="020F0502020204030204" pitchFamily="34" charset="0"/>
              </a:rPr>
              <a:t>assist</a:t>
            </a:r>
            <a:r>
              <a:rPr lang="en-GB" sz="1200" kern="800" dirty="0">
                <a:solidFill>
                  <a:srgbClr val="FFFFFF"/>
                </a:solidFill>
                <a:latin typeface="Calibri" panose="020F0502020204030204" pitchFamily="34" charset="0"/>
              </a:rPr>
              <a:t> in delivering operational youth work and follow directions.</a:t>
            </a:r>
          </a:p>
          <a:p>
            <a:endParaRPr lang="en-GB" sz="1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Youth Support Workers…</a:t>
            </a:r>
          </a:p>
          <a:p>
            <a:r>
              <a:rPr lang="en-GB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deliver </a:t>
            </a: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operational youth work and undertake duties on their own initiative or who carry supervisory responsibility for small projects, such as one night a week clubs.</a:t>
            </a:r>
          </a:p>
          <a:p>
            <a:endParaRPr lang="en-GB" sz="1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</a:rPr>
              <a:t>Example of key duties include: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Working directly with young people to develop their social education by providing programmes of activities, services and facilities;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Assisting in and providing advice and support to local community groups and agencies;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Day to day administration to ensure smooth running of services;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Assisting in the motivation, retention, developing and support of staff and volunteers;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Contributing to service development by planning, delivering and monitoring of local provisions;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Implementing equality and diversity policies;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Establishing and maintaining relationships with young people and community groups;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Maintaining quality of service provision including giving directions to other workers;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First line management responsibility for workers and volunteers, including recruiting, developing and initial disciplining of staff;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Initiating and monitoring developments of services, particularly with other agencies; </a:t>
            </a:r>
          </a:p>
          <a:p>
            <a:pPr marL="171450" indent="-171450"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</a:rPr>
              <a:t>Performing and ensuring the discharge of administrative duties (including budget control, records keeping and health and safety). </a:t>
            </a:r>
          </a:p>
          <a:p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A9A31-4913-3298-A7DA-ED2C30A1C22A}"/>
              </a:ext>
            </a:extLst>
          </p:cNvPr>
          <p:cNvSpPr/>
          <p:nvPr/>
        </p:nvSpPr>
        <p:spPr>
          <a:xfrm>
            <a:off x="6731715" y="400975"/>
            <a:ext cx="5237667" cy="2688420"/>
          </a:xfrm>
          <a:prstGeom prst="rect">
            <a:avLst/>
          </a:prstGeom>
          <a:solidFill>
            <a:srgbClr val="1137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Professional Youth Workers…</a:t>
            </a:r>
          </a:p>
          <a:p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carry responsibility for the delivery, design, and development of youth work and can have operational management and strategic responsibilities.</a:t>
            </a:r>
          </a:p>
          <a:p>
            <a:endParaRPr lang="en-GB" sz="1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Example of Key Duties: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Performing all the duties for youth support workers;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Managing and developing a range of services;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Managing and developing staff and facilities;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Working with other agencies to develop services across the community;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Designing, leading and implementing a youth work curriculum;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FFFF"/>
                </a:solidFill>
                <a:latin typeface="Calibri" panose="020F0502020204030204" pitchFamily="34" charset="0"/>
              </a:rPr>
              <a:t>Leading project development and implementation.</a:t>
            </a:r>
            <a:endParaRPr lang="en-GB" sz="1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EA5D35-9AF8-430D-940C-DEA39B2A6E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32663" y="3089395"/>
            <a:ext cx="5235771" cy="34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80BCB-31E9-FA19-717E-47A2C96D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D6483A29-5F9E-C968-754D-6DF8E87F7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EAFF2F-0CEE-81B8-79EC-E14E90EC0514}"/>
              </a:ext>
            </a:extLst>
          </p:cNvPr>
          <p:cNvSpPr/>
          <p:nvPr/>
        </p:nvSpPr>
        <p:spPr>
          <a:xfrm>
            <a:off x="1305672" y="1034395"/>
            <a:ext cx="5237666" cy="4789210"/>
          </a:xfrm>
          <a:prstGeom prst="rect">
            <a:avLst/>
          </a:prstGeom>
          <a:solidFill>
            <a:srgbClr val="1137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 anchorCtr="0"/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information:</a:t>
            </a:r>
          </a:p>
          <a:p>
            <a:endParaRPr lang="en-GB" sz="120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025DB47-C9CE-00B8-103A-C75123AC2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816" y="4092187"/>
            <a:ext cx="2505471" cy="8869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963E32-171C-DCC0-E063-62870DB26AD0}"/>
              </a:ext>
            </a:extLst>
          </p:cNvPr>
          <p:cNvCxnSpPr/>
          <p:nvPr/>
        </p:nvCxnSpPr>
        <p:spPr>
          <a:xfrm>
            <a:off x="1508327" y="3793048"/>
            <a:ext cx="48453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ETS logo">
            <a:extLst>
              <a:ext uri="{FF2B5EF4-FFF2-40B4-BE49-F238E27FC236}">
                <a16:creationId xmlns:a16="http://schemas.microsoft.com/office/drawing/2014/main" id="{169FF1FF-961C-7AC7-E080-F9204F54E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524" y="2319416"/>
            <a:ext cx="2882609" cy="9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BB00BC-D948-195F-F5E9-8963EADB91CF}"/>
              </a:ext>
            </a:extLst>
          </p:cNvPr>
          <p:cNvSpPr txBox="1"/>
          <p:nvPr/>
        </p:nvSpPr>
        <p:spPr>
          <a:xfrm>
            <a:off x="4535432" y="1892588"/>
            <a:ext cx="178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ETS Wales training</a:t>
            </a:r>
          </a:p>
        </p:txBody>
      </p:sp>
      <p:sp>
        <p:nvSpPr>
          <p:cNvPr id="17" name="Rounded Rectangle 16">
            <a:hlinkClick r:id="rId7"/>
            <a:extLst>
              <a:ext uri="{FF2B5EF4-FFF2-40B4-BE49-F238E27FC236}">
                <a16:creationId xmlns:a16="http://schemas.microsoft.com/office/drawing/2014/main" id="{0E4E03F3-76A1-9B92-1804-F1E7E6D27C42}"/>
              </a:ext>
            </a:extLst>
          </p:cNvPr>
          <p:cNvSpPr/>
          <p:nvPr/>
        </p:nvSpPr>
        <p:spPr>
          <a:xfrm>
            <a:off x="4582510" y="2292992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Visit Website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27BC16-4B93-085C-FF14-9A5D35D1BA17}"/>
              </a:ext>
            </a:extLst>
          </p:cNvPr>
          <p:cNvSpPr txBox="1"/>
          <p:nvPr/>
        </p:nvSpPr>
        <p:spPr>
          <a:xfrm>
            <a:off x="4677970" y="2671950"/>
            <a:ext cx="1522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2 &amp; 3 qualifications</a:t>
            </a:r>
          </a:p>
        </p:txBody>
      </p:sp>
      <p:sp>
        <p:nvSpPr>
          <p:cNvPr id="19" name="Rounded Rectangle 18">
            <a:hlinkClick r:id="rId8"/>
            <a:extLst>
              <a:ext uri="{FF2B5EF4-FFF2-40B4-BE49-F238E27FC236}">
                <a16:creationId xmlns:a16="http://schemas.microsoft.com/office/drawing/2014/main" id="{47641919-26DA-1999-F58F-7772DCD40786}"/>
              </a:ext>
            </a:extLst>
          </p:cNvPr>
          <p:cNvSpPr/>
          <p:nvPr/>
        </p:nvSpPr>
        <p:spPr>
          <a:xfrm>
            <a:off x="4587985" y="3269270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Visit Website</a:t>
            </a:r>
          </a:p>
        </p:txBody>
      </p:sp>
      <p:sp>
        <p:nvSpPr>
          <p:cNvPr id="22" name="Rounded Rectangle 21">
            <a:hlinkClick r:id="rId9"/>
            <a:extLst>
              <a:ext uri="{FF2B5EF4-FFF2-40B4-BE49-F238E27FC236}">
                <a16:creationId xmlns:a16="http://schemas.microsoft.com/office/drawing/2014/main" id="{75DD3F3B-CCF2-7D35-DD24-3B5D9D92E0E3}"/>
              </a:ext>
            </a:extLst>
          </p:cNvPr>
          <p:cNvSpPr/>
          <p:nvPr/>
        </p:nvSpPr>
        <p:spPr>
          <a:xfrm>
            <a:off x="1893958" y="5171353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Visit Website</a:t>
            </a:r>
          </a:p>
        </p:txBody>
      </p:sp>
      <p:pic>
        <p:nvPicPr>
          <p:cNvPr id="25" name="Picture 24" descr="A logo with text on it&#10;&#10;Description automatically generated">
            <a:extLst>
              <a:ext uri="{FF2B5EF4-FFF2-40B4-BE49-F238E27FC236}">
                <a16:creationId xmlns:a16="http://schemas.microsoft.com/office/drawing/2014/main" id="{697341CF-8C40-8081-59D7-06EA1DF920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9274" y="4071510"/>
            <a:ext cx="851494" cy="886973"/>
          </a:xfrm>
          <a:prstGeom prst="rect">
            <a:avLst/>
          </a:prstGeom>
        </p:spPr>
      </p:pic>
      <p:sp>
        <p:nvSpPr>
          <p:cNvPr id="26" name="Rounded Rectangle 25">
            <a:hlinkClick r:id="rId11"/>
            <a:extLst>
              <a:ext uri="{FF2B5EF4-FFF2-40B4-BE49-F238E27FC236}">
                <a16:creationId xmlns:a16="http://schemas.microsoft.com/office/drawing/2014/main" id="{6C0C95BC-693F-2A53-4417-FD4A02B78099}"/>
              </a:ext>
            </a:extLst>
          </p:cNvPr>
          <p:cNvSpPr/>
          <p:nvPr/>
        </p:nvSpPr>
        <p:spPr>
          <a:xfrm>
            <a:off x="4338428" y="5171262"/>
            <a:ext cx="1713186" cy="263623"/>
          </a:xfrm>
          <a:prstGeom prst="roundRect">
            <a:avLst/>
          </a:prstGeom>
          <a:solidFill>
            <a:srgbClr val="C135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Visit Website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5A7A47-436F-F758-BD35-327A56A4839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21718" r="21718"/>
          <a:stretch/>
        </p:blipFill>
        <p:spPr>
          <a:xfrm>
            <a:off x="6737190" y="391884"/>
            <a:ext cx="5230641" cy="616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>
            <a:extLst>
              <a:ext uri="{FF2B5EF4-FFF2-40B4-BE49-F238E27FC236}">
                <a16:creationId xmlns:a16="http://schemas.microsoft.com/office/drawing/2014/main" id="{4AC9CD59-9E03-6D4E-96BC-CED1D2728842}"/>
              </a:ext>
            </a:extLst>
          </p:cNvPr>
          <p:cNvSpPr/>
          <p:nvPr/>
        </p:nvSpPr>
        <p:spPr>
          <a:xfrm rot="8100000">
            <a:off x="1104943" y="789624"/>
            <a:ext cx="4399079" cy="4399079"/>
          </a:xfrm>
          <a:prstGeom prst="teardrop">
            <a:avLst/>
          </a:prstGeom>
          <a:solidFill>
            <a:schemeClr val="bg1"/>
          </a:solidFill>
          <a:ln w="38100">
            <a:solidFill>
              <a:srgbClr val="C13554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19701-EE39-1053-2FD4-89953CF3868F}"/>
              </a:ext>
            </a:extLst>
          </p:cNvPr>
          <p:cNvSpPr txBox="1"/>
          <p:nvPr/>
        </p:nvSpPr>
        <p:spPr>
          <a:xfrm>
            <a:off x="1269843" y="2062153"/>
            <a:ext cx="4077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135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level</a:t>
            </a:r>
          </a:p>
          <a:p>
            <a:pPr algn="ctr"/>
            <a:r>
              <a:rPr lang="en-US" sz="3600" b="1" dirty="0">
                <a:solidFill>
                  <a:srgbClr val="C135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Entry &amp; Level 1-2</a:t>
            </a:r>
          </a:p>
          <a:p>
            <a:pPr algn="ctr"/>
            <a:r>
              <a:rPr lang="en-US" sz="3600" b="1" dirty="0">
                <a:solidFill>
                  <a:srgbClr val="C135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Youth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0" y="1931828"/>
            <a:ext cx="553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Youth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564470"/>
            <a:ext cx="553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can be own organisation’s induction, training or qualifications at different lengths and complexity. Includes CWVYS Stepping Stones course and </a:t>
            </a:r>
            <a:r>
              <a:rPr lang="en-GB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Agored</a:t>
            </a:r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Level 1 introduction.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727057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4047312"/>
            <a:ext cx="5455535" cy="646331"/>
          </a:xfrm>
          <a:prstGeom prst="rect">
            <a:avLst/>
          </a:prstGeom>
          <a:solidFill>
            <a:srgbClr val="C13554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You are aged 14+ and may be interested in working with young people in the future.</a:t>
            </a:r>
          </a:p>
        </p:txBody>
      </p:sp>
      <p:pic>
        <p:nvPicPr>
          <p:cNvPr id="15" name="Graphic 14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B7E738E6-E718-7DEC-602E-349576FED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3D993A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728699"/>
            <a:ext cx="4004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Education Level 2 Certificate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166099"/>
            <a:ext cx="553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These workers assist in the delivery of operational youth work under the leadership and guidance of professionally qualified youth workers.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26770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5390911"/>
            <a:ext cx="5455535" cy="923330"/>
          </a:xfrm>
          <a:prstGeom prst="rect">
            <a:avLst/>
          </a:prstGeom>
          <a:solidFill>
            <a:srgbClr val="3D993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are aged 16+ or just starting out in youth work. You have limited experience in youth work and would like to work with young people as a Youth Support Worker.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76598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Assistant Youth Support Worker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320961" y="1979189"/>
            <a:ext cx="3989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3600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 in Youth</a:t>
            </a:r>
          </a:p>
          <a:p>
            <a:pPr algn="ctr"/>
            <a:r>
              <a:rPr lang="en-US" sz="3600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Practice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26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339024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Awarding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9" descr="A logo with colorful circles&#10;&#10;Description automatically generated">
            <a:extLst>
              <a:ext uri="{FF2B5EF4-FFF2-40B4-BE49-F238E27FC236}">
                <a16:creationId xmlns:a16="http://schemas.microsoft.com/office/drawing/2014/main" id="{1063335F-82CE-045E-79B3-39EDC29E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1" y="3861621"/>
            <a:ext cx="1351014" cy="135101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8ACA4A9D-444A-29F5-1246-1346F45A8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A5281-197D-F888-07A9-7DC6E32CFCFA}"/>
              </a:ext>
            </a:extLst>
          </p:cNvPr>
          <p:cNvSpPr txBox="1"/>
          <p:nvPr/>
        </p:nvSpPr>
        <p:spPr>
          <a:xfrm>
            <a:off x="9176903" y="1381268"/>
            <a:ext cx="245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(includes Level 2 Award)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4F344-E656-E2CD-C7AB-4EB65EB35ED5}"/>
              </a:ext>
            </a:extLst>
          </p:cNvPr>
          <p:cNvSpPr txBox="1"/>
          <p:nvPr/>
        </p:nvSpPr>
        <p:spPr>
          <a:xfrm>
            <a:off x="7661728" y="4320657"/>
            <a:ext cx="296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Apprenticeship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2735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3D993A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564149"/>
            <a:ext cx="403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Education Level 3 Certificate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001549"/>
            <a:ext cx="526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These workers deliver operational youth work under the leadership and guidance of professionally qualified youth workers.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10315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5226361"/>
            <a:ext cx="5536557" cy="1200329"/>
          </a:xfrm>
          <a:prstGeom prst="rect">
            <a:avLst/>
          </a:prstGeom>
          <a:solidFill>
            <a:srgbClr val="3D993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are aged 18+ and have some experience in youth work. You would like to work with young people as a Youth Support Worker and can also use this experience to access HE programs.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60143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Youth Support Worker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320961" y="1979189"/>
            <a:ext cx="3989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3</a:t>
            </a:r>
          </a:p>
          <a:p>
            <a:pPr algn="ctr"/>
            <a:r>
              <a:rPr lang="en-US" sz="3600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 in Youth</a:t>
            </a:r>
          </a:p>
          <a:p>
            <a:pPr algn="ctr"/>
            <a:r>
              <a:rPr lang="en-US" sz="3600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Practice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27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322569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Awarding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9" descr="A logo with colorful circles&#10;&#10;Description automatically generated">
            <a:extLst>
              <a:ext uri="{FF2B5EF4-FFF2-40B4-BE49-F238E27FC236}">
                <a16:creationId xmlns:a16="http://schemas.microsoft.com/office/drawing/2014/main" id="{1063335F-82CE-045E-79B3-39EDC29E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1" y="3697071"/>
            <a:ext cx="1351014" cy="135101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F4F0A410-7B9C-BC4A-BA47-E71DEB964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9E0162-5E35-82D3-8739-62CEE33282CA}"/>
              </a:ext>
            </a:extLst>
          </p:cNvPr>
          <p:cNvSpPr txBox="1"/>
          <p:nvPr/>
        </p:nvSpPr>
        <p:spPr>
          <a:xfrm>
            <a:off x="9185529" y="1216718"/>
            <a:ext cx="245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(includes Level 2 Award)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A5E6B3-A9E9-B3EC-49C7-FC56E9EC7663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This enables you to register with the Education Workforce Council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40B39-6DB3-6E8A-80A0-75CB25B40869}"/>
              </a:ext>
            </a:extLst>
          </p:cNvPr>
          <p:cNvSpPr txBox="1"/>
          <p:nvPr/>
        </p:nvSpPr>
        <p:spPr>
          <a:xfrm>
            <a:off x="7661728" y="4187912"/>
            <a:ext cx="296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Apprenticeship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29119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05ACC-4E64-B58B-A8FC-FBF0FBF1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9BA55E5A-8DB8-6546-D090-29CC89F81250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3D993A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07F43-91C9-526B-1E08-65A6505F5644}"/>
              </a:ext>
            </a:extLst>
          </p:cNvPr>
          <p:cNvSpPr txBox="1"/>
          <p:nvPr/>
        </p:nvSpPr>
        <p:spPr>
          <a:xfrm>
            <a:off x="6096001" y="564149"/>
            <a:ext cx="403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Education Level 3 Diploma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E85D2-E894-4D10-79CE-D2C87D919F5E}"/>
              </a:ext>
            </a:extLst>
          </p:cNvPr>
          <p:cNvSpPr txBox="1"/>
          <p:nvPr/>
        </p:nvSpPr>
        <p:spPr>
          <a:xfrm>
            <a:off x="6096000" y="2001549"/>
            <a:ext cx="5264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Prepares you to lead work with young people in a range of youth work settings and specialise in subjects that are particularly relevant to you or your work.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E6A6EE-8E79-E7C1-C5E6-4A9EE6324E25}"/>
              </a:ext>
            </a:extLst>
          </p:cNvPr>
          <p:cNvCxnSpPr>
            <a:cxnSpLocks/>
          </p:cNvCxnSpPr>
          <p:nvPr/>
        </p:nvCxnSpPr>
        <p:spPr>
          <a:xfrm>
            <a:off x="6177022" y="310315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BB4A62-8E2B-5448-4AD4-0E6CFBCE8C8E}"/>
              </a:ext>
            </a:extLst>
          </p:cNvPr>
          <p:cNvSpPr txBox="1"/>
          <p:nvPr/>
        </p:nvSpPr>
        <p:spPr>
          <a:xfrm>
            <a:off x="6177021" y="5226361"/>
            <a:ext cx="5536557" cy="1200329"/>
          </a:xfrm>
          <a:prstGeom prst="rect">
            <a:avLst/>
          </a:prstGeom>
          <a:solidFill>
            <a:srgbClr val="3D993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are aged 18+ and have some experience in youth work. You would like to work with young people as a Youth Support Worker and can also use this experience to access HE programs.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FEA69-4459-2385-4A3F-29A8B1C21430}"/>
              </a:ext>
            </a:extLst>
          </p:cNvPr>
          <p:cNvSpPr txBox="1"/>
          <p:nvPr/>
        </p:nvSpPr>
        <p:spPr>
          <a:xfrm>
            <a:off x="6109452" y="160143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Youth Support Worker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0A612-6793-6BD5-7E99-D5EE41A53B14}"/>
              </a:ext>
            </a:extLst>
          </p:cNvPr>
          <p:cNvSpPr txBox="1"/>
          <p:nvPr/>
        </p:nvSpPr>
        <p:spPr>
          <a:xfrm>
            <a:off x="1320961" y="1979189"/>
            <a:ext cx="3989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3</a:t>
            </a:r>
          </a:p>
          <a:p>
            <a:pPr algn="ctr"/>
            <a:r>
              <a:rPr lang="en-US" sz="3600" dirty="0">
                <a:solidFill>
                  <a:srgbClr val="3D99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 in Youth Work Practice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FC86DB-DBA2-7667-BCF8-65F6E8420E1B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5F5EFEC-315E-B711-8279-86EC8A383E47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36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A9378-9041-2263-6B79-E6F049A1E02B}"/>
              </a:ext>
            </a:extLst>
          </p:cNvPr>
          <p:cNvSpPr txBox="1"/>
          <p:nvPr/>
        </p:nvSpPr>
        <p:spPr>
          <a:xfrm>
            <a:off x="6109452" y="322569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Awarding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0" name="Picture 9" descr="A logo with colorful circles&#10;&#10;Description automatically generated">
            <a:extLst>
              <a:ext uri="{FF2B5EF4-FFF2-40B4-BE49-F238E27FC236}">
                <a16:creationId xmlns:a16="http://schemas.microsoft.com/office/drawing/2014/main" id="{9CFA7348-D074-D61E-0D75-68F663A1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21" y="3697071"/>
            <a:ext cx="1351014" cy="135101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336ED2FC-16A2-35E0-CD9A-3974FE2D5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68FF8D-8C92-874E-D8AA-7FB238F00378}"/>
              </a:ext>
            </a:extLst>
          </p:cNvPr>
          <p:cNvSpPr txBox="1"/>
          <p:nvPr/>
        </p:nvSpPr>
        <p:spPr>
          <a:xfrm>
            <a:off x="8905336" y="1216718"/>
            <a:ext cx="280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(includes Level 3 Certificate)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D77C08-ED35-A08C-FFAB-9D2816A82BE8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This enables you to register with the Education Workforce Council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251977" y="1979189"/>
            <a:ext cx="4127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4</a:t>
            </a:r>
          </a:p>
          <a:p>
            <a:pPr algn="ctr"/>
            <a:r>
              <a:rPr lang="en-US" sz="36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Certificate HE Youth &amp; Community Work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Credits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B180-BBEA-84F3-4AA0-33FB12409616}"/>
              </a:ext>
            </a:extLst>
          </p:cNvPr>
          <p:cNvSpPr txBox="1"/>
          <p:nvPr/>
        </p:nvSpPr>
        <p:spPr>
          <a:xfrm>
            <a:off x="6096000" y="1119851"/>
            <a:ext cx="5536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Higher education achievements at this level alone do not qualify you as a JNC qualified youth worker, however learning at this level forms part of the BA (Hons) degree Youth &amp; Community Work (titles may vary depending on the university)</a:t>
            </a:r>
          </a:p>
        </p:txBody>
      </p:sp>
      <p:pic>
        <p:nvPicPr>
          <p:cNvPr id="2" name="Graphic 1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61BC40B8-8400-B158-687A-4BBAFC811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C50615-B9B5-76B3-661E-1D6773A9CAC5}"/>
              </a:ext>
            </a:extLst>
          </p:cNvPr>
          <p:cNvCxnSpPr>
            <a:cxnSpLocks/>
          </p:cNvCxnSpPr>
          <p:nvPr/>
        </p:nvCxnSpPr>
        <p:spPr>
          <a:xfrm>
            <a:off x="6177022" y="2734672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85883B-20A0-E977-2E68-0C89CFB4C2BB}"/>
              </a:ext>
            </a:extLst>
          </p:cNvPr>
          <p:cNvSpPr txBox="1"/>
          <p:nvPr/>
        </p:nvSpPr>
        <p:spPr>
          <a:xfrm>
            <a:off x="6109452" y="285720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providers: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B21486-72B2-9D3C-D1F0-F53CF898C824}"/>
              </a:ext>
            </a:extLst>
          </p:cNvPr>
          <p:cNvSpPr/>
          <p:nvPr/>
        </p:nvSpPr>
        <p:spPr>
          <a:xfrm>
            <a:off x="6175257" y="3326404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logo for a university&#10;&#10;Description automatically generated">
            <a:extLst>
              <a:ext uri="{FF2B5EF4-FFF2-40B4-BE49-F238E27FC236}">
                <a16:creationId xmlns:a16="http://schemas.microsoft.com/office/drawing/2014/main" id="{C96642F2-15E3-EC30-9DEA-B44741567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26" y="3528635"/>
            <a:ext cx="1217961" cy="8621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839167-FEE4-A5AD-6828-BD45FA46200F}"/>
              </a:ext>
            </a:extLst>
          </p:cNvPr>
          <p:cNvSpPr/>
          <p:nvPr/>
        </p:nvSpPr>
        <p:spPr>
          <a:xfrm>
            <a:off x="7580081" y="3326404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48DB9-C204-E53F-7877-47E1D4256549}"/>
              </a:ext>
            </a:extLst>
          </p:cNvPr>
          <p:cNvSpPr/>
          <p:nvPr/>
        </p:nvSpPr>
        <p:spPr>
          <a:xfrm>
            <a:off x="8992279" y="3326404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lose-up of a sign&#10;&#10;Description automatically generated">
            <a:extLst>
              <a:ext uri="{FF2B5EF4-FFF2-40B4-BE49-F238E27FC236}">
                <a16:creationId xmlns:a16="http://schemas.microsoft.com/office/drawing/2014/main" id="{ACD5565E-B367-E0A8-6F70-874B34B7F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523" y="3711791"/>
            <a:ext cx="1179993" cy="5259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EB7733-CB49-0215-D1F4-D6788FD01158}"/>
              </a:ext>
            </a:extLst>
          </p:cNvPr>
          <p:cNvSpPr txBox="1"/>
          <p:nvPr/>
        </p:nvSpPr>
        <p:spPr>
          <a:xfrm>
            <a:off x="6177021" y="4715770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have A levels, a Level 3 YSW qualification, </a:t>
            </a: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or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 relevant experience and wish to qualify as a Professional Youth Worker.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0FC1DF-1E91-6935-D9B0-874F758EA5BA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This enables you to register with the Education Workforce Council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3377AEE-1D93-0519-B03A-3A264BEDF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86" y="3826740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278588" y="1920444"/>
            <a:ext cx="4074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5</a:t>
            </a:r>
          </a:p>
          <a:p>
            <a:pPr algn="ctr"/>
            <a:r>
              <a:rPr lang="en-US" sz="28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 HE/Foundation Degree Youth &amp; Community Work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Credits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B180-BBEA-84F3-4AA0-33FB12409616}"/>
              </a:ext>
            </a:extLst>
          </p:cNvPr>
          <p:cNvSpPr txBox="1"/>
          <p:nvPr/>
        </p:nvSpPr>
        <p:spPr>
          <a:xfrm>
            <a:off x="6096000" y="1119851"/>
            <a:ext cx="5536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Higher education achievements at this level alone do not qualify you as a JNC qualified youth worker, however learning at this level forms part of the BA (Hons) degree Youth &amp; Community Work </a:t>
            </a:r>
            <a:r>
              <a:rPr lang="en-GB" i="1" dirty="0">
                <a:solidFill>
                  <a:srgbClr val="FFFFFF"/>
                </a:solidFill>
                <a:latin typeface="Calibri" panose="020F0502020204030204" pitchFamily="34" charset="0"/>
              </a:rPr>
              <a:t>(titles may vary depending on the university)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" name="Graphic 1" descr="Back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08036EA-0BDF-D01B-0737-49DFF038C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28E010-A839-FAD7-3B6C-A4840225CD7D}"/>
              </a:ext>
            </a:extLst>
          </p:cNvPr>
          <p:cNvCxnSpPr>
            <a:cxnSpLocks/>
          </p:cNvCxnSpPr>
          <p:nvPr/>
        </p:nvCxnSpPr>
        <p:spPr>
          <a:xfrm>
            <a:off x="6177022" y="275167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0E943D-352A-7DF2-AE99-F59C35038FA0}"/>
              </a:ext>
            </a:extLst>
          </p:cNvPr>
          <p:cNvSpPr txBox="1"/>
          <p:nvPr/>
        </p:nvSpPr>
        <p:spPr>
          <a:xfrm>
            <a:off x="6109452" y="287421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providers: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6850A-276A-962B-897D-2F4FC2A5B60B}"/>
              </a:ext>
            </a:extLst>
          </p:cNvPr>
          <p:cNvSpPr/>
          <p:nvPr/>
        </p:nvSpPr>
        <p:spPr>
          <a:xfrm>
            <a:off x="6175257" y="334340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for a university&#10;&#10;Description automatically generated">
            <a:extLst>
              <a:ext uri="{FF2B5EF4-FFF2-40B4-BE49-F238E27FC236}">
                <a16:creationId xmlns:a16="http://schemas.microsoft.com/office/drawing/2014/main" id="{36052377-42B3-B462-281B-4F491E4F2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426" y="3545637"/>
            <a:ext cx="1217961" cy="8621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DD156E-89EC-1904-03B4-14803F61192B}"/>
              </a:ext>
            </a:extLst>
          </p:cNvPr>
          <p:cNvSpPr/>
          <p:nvPr/>
        </p:nvSpPr>
        <p:spPr>
          <a:xfrm>
            <a:off x="7580081" y="334340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DD835-ECC6-CDFC-7DF5-B2DA7BFC70A6}"/>
              </a:ext>
            </a:extLst>
          </p:cNvPr>
          <p:cNvSpPr/>
          <p:nvPr/>
        </p:nvSpPr>
        <p:spPr>
          <a:xfrm>
            <a:off x="8992279" y="334340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D48810B6-E968-1116-1053-13992F854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523" y="3728793"/>
            <a:ext cx="1179993" cy="5259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B44552-D72A-407E-BA33-52EC726B67D5}"/>
              </a:ext>
            </a:extLst>
          </p:cNvPr>
          <p:cNvSpPr txBox="1"/>
          <p:nvPr/>
        </p:nvSpPr>
        <p:spPr>
          <a:xfrm>
            <a:off x="6177021" y="4743884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have A levels, a Level 3 YSW qualification, </a:t>
            </a: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or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 relevant experience and wish to qualify as a Professional Youth Worker.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0D25B-73EC-5B72-9C1C-9CE8DDFEEB07}"/>
              </a:ext>
            </a:extLst>
          </p:cNvPr>
          <p:cNvSpPr txBox="1"/>
          <p:nvPr/>
        </p:nvSpPr>
        <p:spPr>
          <a:xfrm>
            <a:off x="2408124" y="4670258"/>
            <a:ext cx="18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13761"/>
                </a:solidFill>
                <a:latin typeface="Calibri" panose="020F0502020204030204" pitchFamily="34" charset="0"/>
              </a:rPr>
              <a:t>Total: 240 Credits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09E37FF-0E61-E7FD-58B6-367320899AFB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This enables you to register with the Education Workforce Council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EDF30D4-4BBB-FFA8-2D6F-0EC8464F1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86" y="3843742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728699"/>
            <a:ext cx="3947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Level 6 &amp;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2166099"/>
            <a:ext cx="553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These workers carry responsibility for the delivery, design and development of youth work along with</a:t>
            </a:r>
          </a:p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operational management responsibilities.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3267704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5294906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have A levels, a Level 3 YSW qualification, </a:t>
            </a:r>
            <a:r>
              <a:rPr lang="en-GB" b="1" dirty="0">
                <a:solidFill>
                  <a:srgbClr val="FFFFFF"/>
                </a:solidFill>
                <a:latin typeface="Calibri" panose="020F0502020204030204" pitchFamily="34" charset="0"/>
              </a:rPr>
              <a:t>or</a:t>
            </a:r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 relevant experience and wish to qualify as a Professional Youth Worker.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765989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Professional Youth Worker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341723" y="1796309"/>
            <a:ext cx="394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6</a:t>
            </a:r>
          </a:p>
          <a:p>
            <a:pPr algn="ctr"/>
            <a:r>
              <a:rPr lang="en-US" sz="2800" dirty="0" err="1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Honours</a:t>
            </a:r>
            <a:r>
              <a:rPr lang="en-US" sz="28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Degree in Youth &amp; Community Work (includes L4 &amp; L5 training)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6F43B30-6AEE-E574-A051-624643F43FA2}"/>
              </a:ext>
            </a:extLst>
          </p:cNvPr>
          <p:cNvSpPr/>
          <p:nvPr/>
        </p:nvSpPr>
        <p:spPr>
          <a:xfrm>
            <a:off x="2047918" y="3859436"/>
            <a:ext cx="2535458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 Credits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3390241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providers: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90F59-31BF-9B4F-EE5E-72F64EB1DDAF}"/>
              </a:ext>
            </a:extLst>
          </p:cNvPr>
          <p:cNvSpPr/>
          <p:nvPr/>
        </p:nvSpPr>
        <p:spPr>
          <a:xfrm>
            <a:off x="6175257" y="385943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university&#10;&#10;Description automatically generated">
            <a:extLst>
              <a:ext uri="{FF2B5EF4-FFF2-40B4-BE49-F238E27FC236}">
                <a16:creationId xmlns:a16="http://schemas.microsoft.com/office/drawing/2014/main" id="{B4709CFE-5D06-5A17-6243-7E28F43B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26" y="4061667"/>
            <a:ext cx="1217961" cy="8621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376011-FABB-7C82-FD40-A248455BE46C}"/>
              </a:ext>
            </a:extLst>
          </p:cNvPr>
          <p:cNvSpPr/>
          <p:nvPr/>
        </p:nvSpPr>
        <p:spPr>
          <a:xfrm>
            <a:off x="7580081" y="385943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F2749-701D-E008-F7BF-D9C86BAB2E75}"/>
              </a:ext>
            </a:extLst>
          </p:cNvPr>
          <p:cNvSpPr/>
          <p:nvPr/>
        </p:nvSpPr>
        <p:spPr>
          <a:xfrm>
            <a:off x="8992279" y="3859436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-up of a sign&#10;&#10;Description automatically generated">
            <a:extLst>
              <a:ext uri="{FF2B5EF4-FFF2-40B4-BE49-F238E27FC236}">
                <a16:creationId xmlns:a16="http://schemas.microsoft.com/office/drawing/2014/main" id="{D6CF0FD3-BECC-6A99-C879-7A47FA66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523" y="4244823"/>
            <a:ext cx="1179993" cy="525974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EEB47EE6-8BDF-4144-8483-04162BD3E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8D406-2ED4-955C-86E1-7F7910CA545A}"/>
              </a:ext>
            </a:extLst>
          </p:cNvPr>
          <p:cNvSpPr txBox="1"/>
          <p:nvPr/>
        </p:nvSpPr>
        <p:spPr>
          <a:xfrm>
            <a:off x="2408124" y="4670258"/>
            <a:ext cx="18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13761"/>
                </a:solidFill>
                <a:latin typeface="Calibri" panose="020F0502020204030204" pitchFamily="34" charset="0"/>
              </a:rPr>
              <a:t>Total: 360 Credits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D4399E-79DA-39A9-2AD7-4FD0C9F674F4}"/>
              </a:ext>
            </a:extLst>
          </p:cNvPr>
          <p:cNvSpPr/>
          <p:nvPr/>
        </p:nvSpPr>
        <p:spPr>
          <a:xfrm>
            <a:off x="1497055" y="5130595"/>
            <a:ext cx="3637181" cy="744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This enables you to register with the Education Workforce Council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22AEEA0-6787-DB4C-A83C-EDCBBABD5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0586" y="4349456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5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D343DB07-BA00-A988-1CC3-C3740C792D74}"/>
              </a:ext>
            </a:extLst>
          </p:cNvPr>
          <p:cNvSpPr/>
          <p:nvPr/>
        </p:nvSpPr>
        <p:spPr>
          <a:xfrm rot="8100000">
            <a:off x="1112627" y="777138"/>
            <a:ext cx="4406041" cy="4406041"/>
          </a:xfrm>
          <a:prstGeom prst="teardrop">
            <a:avLst/>
          </a:prstGeom>
          <a:solidFill>
            <a:schemeClr val="bg1"/>
          </a:solidFill>
          <a:ln w="38100">
            <a:solidFill>
              <a:srgbClr val="42A6E2"/>
            </a:solidFill>
          </a:ln>
          <a:effectLst>
            <a:outerShdw blurRad="489634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D349F-B47B-6D63-B384-5A86F41BFA5B}"/>
              </a:ext>
            </a:extLst>
          </p:cNvPr>
          <p:cNvSpPr txBox="1"/>
          <p:nvPr/>
        </p:nvSpPr>
        <p:spPr>
          <a:xfrm>
            <a:off x="6096001" y="762300"/>
            <a:ext cx="439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Level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A2744-23E0-1E3D-499D-248142FC738F}"/>
              </a:ext>
            </a:extLst>
          </p:cNvPr>
          <p:cNvSpPr txBox="1"/>
          <p:nvPr/>
        </p:nvSpPr>
        <p:spPr>
          <a:xfrm>
            <a:off x="6096000" y="1733873"/>
            <a:ext cx="5536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These workers carry responsibility for the delivery, design and development of youth work along with</a:t>
            </a:r>
          </a:p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operational management responsibilities.</a:t>
            </a:r>
            <a:endParaRPr lang="en-GB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557A33-2213-622A-534E-01A31531C185}"/>
              </a:ext>
            </a:extLst>
          </p:cNvPr>
          <p:cNvCxnSpPr>
            <a:cxnSpLocks/>
          </p:cNvCxnSpPr>
          <p:nvPr/>
        </p:nvCxnSpPr>
        <p:spPr>
          <a:xfrm>
            <a:off x="6177022" y="2835478"/>
            <a:ext cx="54555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EE8B6-FCC0-2C03-541C-5A1BA5146F07}"/>
              </a:ext>
            </a:extLst>
          </p:cNvPr>
          <p:cNvSpPr txBox="1"/>
          <p:nvPr/>
        </p:nvSpPr>
        <p:spPr>
          <a:xfrm>
            <a:off x="6177021" y="4862680"/>
            <a:ext cx="5455535" cy="923330"/>
          </a:xfrm>
          <a:prstGeom prst="rect">
            <a:avLst/>
          </a:prstGeom>
          <a:solidFill>
            <a:srgbClr val="42A6E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</a:rPr>
              <a:t>You have</a:t>
            </a:r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a relevant degree and some experience of youth work and would like to be JNC qualified or extend your learning post qualifying.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57AA1-B77A-E625-5FEE-240EA6E4E6E3}"/>
              </a:ext>
            </a:extLst>
          </p:cNvPr>
          <p:cNvSpPr txBox="1"/>
          <p:nvPr/>
        </p:nvSpPr>
        <p:spPr>
          <a:xfrm>
            <a:off x="6109452" y="1333763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JNC Professional Youth Worker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F1433-4076-3DF7-154A-24C8540E4F51}"/>
              </a:ext>
            </a:extLst>
          </p:cNvPr>
          <p:cNvSpPr txBox="1"/>
          <p:nvPr/>
        </p:nvSpPr>
        <p:spPr>
          <a:xfrm>
            <a:off x="1251977" y="1823016"/>
            <a:ext cx="4127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7</a:t>
            </a:r>
          </a:p>
          <a:p>
            <a:pPr algn="ctr"/>
            <a:r>
              <a:rPr lang="en-US" sz="2800" dirty="0">
                <a:solidFill>
                  <a:srgbClr val="42A6E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Graduate Diploma / Masters (initial qualifying &amp; post qualifying)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E18651-06F2-EB04-C8B8-68006C3895F2}"/>
              </a:ext>
            </a:extLst>
          </p:cNvPr>
          <p:cNvSpPr/>
          <p:nvPr/>
        </p:nvSpPr>
        <p:spPr>
          <a:xfrm>
            <a:off x="4330731" y="728699"/>
            <a:ext cx="1016873" cy="10168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652DD-2931-7AA8-2E28-A974060E52BE}"/>
              </a:ext>
            </a:extLst>
          </p:cNvPr>
          <p:cNvSpPr txBox="1"/>
          <p:nvPr/>
        </p:nvSpPr>
        <p:spPr>
          <a:xfrm>
            <a:off x="6109452" y="2958015"/>
            <a:ext cx="451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providers: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90F59-31BF-9B4F-EE5E-72F64EB1DDAF}"/>
              </a:ext>
            </a:extLst>
          </p:cNvPr>
          <p:cNvSpPr/>
          <p:nvPr/>
        </p:nvSpPr>
        <p:spPr>
          <a:xfrm>
            <a:off x="6175257" y="3427210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university&#10;&#10;Description automatically generated">
            <a:extLst>
              <a:ext uri="{FF2B5EF4-FFF2-40B4-BE49-F238E27FC236}">
                <a16:creationId xmlns:a16="http://schemas.microsoft.com/office/drawing/2014/main" id="{B4709CFE-5D06-5A17-6243-7E28F43B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26" y="3629441"/>
            <a:ext cx="1217961" cy="8621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5376011-FABB-7C82-FD40-A248455BE46C}"/>
              </a:ext>
            </a:extLst>
          </p:cNvPr>
          <p:cNvSpPr/>
          <p:nvPr/>
        </p:nvSpPr>
        <p:spPr>
          <a:xfrm>
            <a:off x="7580081" y="3427210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FF2749-701D-E008-F7BF-D9C86BAB2E75}"/>
              </a:ext>
            </a:extLst>
          </p:cNvPr>
          <p:cNvSpPr/>
          <p:nvPr/>
        </p:nvSpPr>
        <p:spPr>
          <a:xfrm>
            <a:off x="8992279" y="3427210"/>
            <a:ext cx="1245983" cy="124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-up of a sign&#10;&#10;Description automatically generated">
            <a:extLst>
              <a:ext uri="{FF2B5EF4-FFF2-40B4-BE49-F238E27FC236}">
                <a16:creationId xmlns:a16="http://schemas.microsoft.com/office/drawing/2014/main" id="{D6CF0FD3-BECC-6A99-C879-7A47FA66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523" y="3812597"/>
            <a:ext cx="1179993" cy="525974"/>
          </a:xfrm>
          <a:prstGeom prst="rect">
            <a:avLst/>
          </a:prstGeom>
        </p:spPr>
      </p:pic>
      <p:pic>
        <p:nvPicPr>
          <p:cNvPr id="29" name="Picture 28" descr="A red square with white text&#10;&#10;Description automatically generated">
            <a:extLst>
              <a:ext uri="{FF2B5EF4-FFF2-40B4-BE49-F238E27FC236}">
                <a16:creationId xmlns:a16="http://schemas.microsoft.com/office/drawing/2014/main" id="{BA1CB939-F9D2-F416-4146-584023077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668" y="3427211"/>
            <a:ext cx="1245982" cy="1245982"/>
          </a:xfrm>
          <a:prstGeom prst="rect">
            <a:avLst/>
          </a:prstGeom>
        </p:spPr>
      </p:pic>
      <p:pic>
        <p:nvPicPr>
          <p:cNvPr id="4" name="Graphic 3" descr="Back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B83AAD7F-55F5-0F10-DBA1-AF7579DCC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863" y="205451"/>
            <a:ext cx="914400" cy="9144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F6F6941-9535-B6CF-E5C1-C468EBC0D831}"/>
              </a:ext>
            </a:extLst>
          </p:cNvPr>
          <p:cNvSpPr/>
          <p:nvPr/>
        </p:nvSpPr>
        <p:spPr>
          <a:xfrm>
            <a:off x="1929649" y="3859436"/>
            <a:ext cx="2771993" cy="744716"/>
          </a:xfrm>
          <a:prstGeom prst="roundRect">
            <a:avLst/>
          </a:prstGeom>
          <a:solidFill>
            <a:srgbClr val="1145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120/180 Credits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9D18CC-F96C-3977-777F-8B758E2C6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0586" y="3927546"/>
            <a:ext cx="1204972" cy="2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1218</Words>
  <Application>Microsoft Office PowerPoint</Application>
  <PresentationFormat>Widescreen</PresentationFormat>
  <Paragraphs>154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Marsh</dc:creator>
  <cp:lastModifiedBy>Elizabeth Rose</cp:lastModifiedBy>
  <cp:revision>31</cp:revision>
  <dcterms:created xsi:type="dcterms:W3CDTF">2024-07-24T10:06:17Z</dcterms:created>
  <dcterms:modified xsi:type="dcterms:W3CDTF">2025-01-28T11:39:45Z</dcterms:modified>
</cp:coreProperties>
</file>