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58" r:id="rId3"/>
    <p:sldId id="259" r:id="rId4"/>
    <p:sldId id="261" r:id="rId5"/>
    <p:sldId id="267" r:id="rId6"/>
    <p:sldId id="262" r:id="rId7"/>
    <p:sldId id="263" r:id="rId8"/>
    <p:sldId id="264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Route" id="{7E4933C6-2BFB-794E-B96E-A75929E2F1C1}">
          <p14:sldIdLst>
            <p14:sldId id="260"/>
          </p14:sldIdLst>
        </p14:section>
        <p14:section name="No level" id="{86AED46C-5DDF-8142-876F-AB66AD1A9D0F}">
          <p14:sldIdLst>
            <p14:sldId id="258"/>
            <p14:sldId id="259"/>
            <p14:sldId id="261"/>
            <p14:sldId id="267"/>
            <p14:sldId id="262"/>
            <p14:sldId id="263"/>
            <p14:sldId id="264"/>
            <p14:sldId id="265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6E2"/>
    <a:srgbClr val="3D993A"/>
    <a:srgbClr val="C13554"/>
    <a:srgbClr val="113761"/>
    <a:srgbClr val="F8C000"/>
    <a:srgbClr val="4E95DA"/>
    <a:srgbClr val="3D7F3A"/>
    <a:srgbClr val="9C3554"/>
    <a:srgbClr val="114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5"/>
    <p:restoredTop sz="94719"/>
  </p:normalViewPr>
  <p:slideViewPr>
    <p:cSldViewPr snapToGrid="0">
      <p:cViewPr varScale="1">
        <p:scale>
          <a:sx n="77" d="100"/>
          <a:sy n="77" d="100"/>
        </p:scale>
        <p:origin x="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DE4EC-611B-5749-A536-2B6F0F88FF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D2C9-6640-5A4A-B4B9-3A1588287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6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D2C9-6640-5A4A-B4B9-3A15882874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9E43-CF43-C376-87AA-705D845AC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83380-B7BA-8BB5-633B-9F99B01B3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87184-D601-B588-6F29-186F7907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4180D-75CA-5B4A-66C9-E2A29227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D56DC-3B16-733D-8853-67E96088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386B-72E7-3793-F6F8-F72CEC4A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000D0-13CD-2C59-8BA0-04C2C9BAD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E7E8D-DAE5-BA8C-29A4-5E104DA0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A1AF1-E10C-7A8A-56BC-DBE51C5B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AACB9-6C90-B7C0-820D-4A794597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C488-9352-7387-26BF-64315E6B3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93F2E-C7D7-DC3A-29A7-85670E948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C6EB6-2D02-C959-3767-4B105EB1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8390-7A12-8846-CD53-3CA458ED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1961-4D3A-D39E-5DFA-D403EA12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D91D-CB54-3FC8-7CA4-1DEE3A5F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8DE0-5457-084D-E4B9-25254EC4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960BB-590B-0FE2-492A-D45B2785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ACC9-77FF-6634-3D38-6C6AA95D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7379-A239-0514-534C-4A68DE36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3E52-C9D1-E453-1456-5D480100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63AD2-D09F-7665-0779-6D85E3BDD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C720B-0F38-2E6A-9D3A-6BA4420F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82D5-187A-B674-6EAD-362F53A3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CFF4-47BF-2613-AAF5-1C095AAE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6553-B464-2D5A-CDD1-38FCCF64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6D4E7-CAF0-5994-057D-613C8E8F6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9F6D6-925A-4692-E13C-D2FD70240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BAFA1-D13E-EEEA-0BE6-70112872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5718-FEF6-328A-5463-C93BD8F5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530D1-52E9-52C6-968F-7CA92579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103C-1BE1-A167-9EB4-315B3A52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850C-CA2C-593C-A658-B23ED5161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24AF9-E0A1-5275-A240-939CBAC18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44682-2819-1A10-84D7-2D170953B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7EF53-D1A6-DB6A-AE14-1AE37007D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94C25-8D6B-A40B-A3E3-4FE72874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A5BB3-1FBE-64CB-2778-802E8782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0855B-558A-B5E7-6656-60903A93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1C71-3C86-5C62-188D-99584C89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EDDF8-D5F2-06FA-78B5-E06DFF78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C9713-64A4-E574-04BA-81D7DA22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2EBCE-0F26-E58B-707C-E3031E70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4A65B-E560-026A-8991-A88BA028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0E18C-1AC3-31C7-3A52-9728962B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1F0F2-BF48-0D3A-BBDA-6D0EF13D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F37F-26AA-7F92-DE45-2E9BC182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AFE08-AAA6-D42B-CB97-B7553A49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84C6D-D228-1F46-31B1-EA5299087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BB0A6-2C2E-0573-A15D-B44BB1AD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9D6A0-BC49-573C-2D9E-3A81C341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F9B0E-6525-7FA2-271C-0DC05E76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D71A-CCEE-4C18-128C-DF82209B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66A7F-5D35-D47C-7804-DF03B0981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E66AF-746D-23BD-36AC-B0BE6C52D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0623F-0900-1904-2B9B-15344173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C53EC-C305-F559-8482-5B7C2CBC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249A7-7C8D-6DBD-E8C2-CE334455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FE04C-1581-AF0E-61CA-3945B962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50001-99EC-6BCF-D2E8-2FB3C3C6A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4B29-C309-6C9F-95B0-B25102128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653FC-5E2C-05E3-0757-242B6E0D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80D93-08AA-DAAD-540D-DBC7F4332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6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1.xml"/><Relationship Id="rId3" Type="http://schemas.openxmlformats.org/officeDocument/2006/relationships/image" Target="../media/image1.emf"/><Relationship Id="rId7" Type="http://schemas.openxmlformats.org/officeDocument/2006/relationships/slide" Target="slide2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3.svg"/><Relationship Id="rId1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tswales.org.uk/ywp-l2andl3-qualifications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etswales.org.uk/youth-work-training" TargetMode="External"/><Relationship Id="rId12" Type="http://schemas.openxmlformats.org/officeDocument/2006/relationships/image" Target="../media/image16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www.ewc.wales/site/index.php/en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5.jpg"/><Relationship Id="rId4" Type="http://schemas.openxmlformats.org/officeDocument/2006/relationships/image" Target="../media/image6.svg"/><Relationship Id="rId9" Type="http://schemas.openxmlformats.org/officeDocument/2006/relationships/hyperlink" Target="https://educators.wal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BF9462BC-E2EA-90EC-C547-5B4FFCA25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0959">
            <a:off x="281074" y="2297809"/>
            <a:ext cx="12942247" cy="4401129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938F67EA-9421-99E5-AFF8-708621F3B8CB}"/>
              </a:ext>
            </a:extLst>
          </p:cNvPr>
          <p:cNvGrpSpPr/>
          <p:nvPr/>
        </p:nvGrpSpPr>
        <p:grpSpPr>
          <a:xfrm>
            <a:off x="8322704" y="205318"/>
            <a:ext cx="1574135" cy="1558684"/>
            <a:chOff x="8093439" y="298595"/>
            <a:chExt cx="1574135" cy="1558684"/>
          </a:xfrm>
        </p:grpSpPr>
        <p:sp>
          <p:nvSpPr>
            <p:cNvPr id="59" name="Teardrop 58">
              <a:extLst>
                <a:ext uri="{FF2B5EF4-FFF2-40B4-BE49-F238E27FC236}">
                  <a16:creationId xmlns:a16="http://schemas.microsoft.com/office/drawing/2014/main" id="{BE180B52-CE18-FA25-395A-6DF6EC748203}"/>
                </a:ext>
              </a:extLst>
            </p:cNvPr>
            <p:cNvSpPr/>
            <p:nvPr/>
          </p:nvSpPr>
          <p:spPr>
            <a:xfrm rot="8100000">
              <a:off x="8101166" y="298595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42A6E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D5CC22-7710-C112-7ECC-E16ADC4BF4CE}"/>
                </a:ext>
              </a:extLst>
            </p:cNvPr>
            <p:cNvSpPr txBox="1"/>
            <p:nvPr/>
          </p:nvSpPr>
          <p:spPr>
            <a:xfrm>
              <a:off x="8093439" y="494246"/>
              <a:ext cx="1574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Lefel</a:t>
              </a:r>
              <a:r>
                <a:rPr lang="en-US" sz="1200" b="1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7</a:t>
              </a:r>
            </a:p>
            <a:p>
              <a:pPr algn="ctr"/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Diploma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Ôlraddedig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Gwaith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Ieuenctid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Chymunedol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cymhwyso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dechreuol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ac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ôl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cymhwyso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 </a:t>
              </a:r>
              <a:endParaRPr lang="en-US" sz="900" b="1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D04E772-61C9-9F54-A21D-328433CEF373}"/>
                </a:ext>
              </a:extLst>
            </p:cNvPr>
            <p:cNvSpPr/>
            <p:nvPr/>
          </p:nvSpPr>
          <p:spPr>
            <a:xfrm>
              <a:off x="9164808" y="313590"/>
              <a:ext cx="359730" cy="3597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351F4567-8499-42D1-C367-142DE5642BE2}"/>
                </a:ext>
              </a:extLst>
            </p:cNvPr>
            <p:cNvSpPr/>
            <p:nvPr/>
          </p:nvSpPr>
          <p:spPr>
            <a:xfrm>
              <a:off x="8242632" y="1331224"/>
              <a:ext cx="1245396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120/180 </a:t>
              </a:r>
              <a:r>
                <a:rPr lang="en-US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Credydau</a:t>
              </a:r>
              <a:endParaRPr lang="en-US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4A4973B-6058-7AD1-2EF5-D47D3FEF31F1}"/>
              </a:ext>
            </a:extLst>
          </p:cNvPr>
          <p:cNvSpPr txBox="1"/>
          <p:nvPr/>
        </p:nvSpPr>
        <p:spPr>
          <a:xfrm>
            <a:off x="10242634" y="5410001"/>
            <a:ext cx="174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>
                <a:solidFill>
                  <a:schemeClr val="bg1"/>
                </a:solidFill>
              </a:rPr>
              <a:t>Cymwysterau</a:t>
            </a:r>
            <a:r>
              <a:rPr lang="en-GB" sz="1000" b="1" dirty="0">
                <a:solidFill>
                  <a:schemeClr val="bg1"/>
                </a:solidFill>
              </a:rPr>
              <a:t> JNC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(DU a </a:t>
            </a:r>
            <a:r>
              <a:rPr lang="en-GB" sz="1000" b="1" dirty="0" err="1">
                <a:solidFill>
                  <a:schemeClr val="bg1"/>
                </a:solidFill>
              </a:rPr>
              <a:t>holl</a:t>
            </a:r>
            <a:r>
              <a:rPr lang="en-GB" sz="1000" b="1" dirty="0">
                <a:solidFill>
                  <a:schemeClr val="bg1"/>
                </a:solidFill>
              </a:rPr>
              <a:t> </a:t>
            </a:r>
            <a:r>
              <a:rPr lang="en-GB" sz="1000" b="1" dirty="0" err="1">
                <a:solidFill>
                  <a:schemeClr val="bg1"/>
                </a:solidFill>
              </a:rPr>
              <a:t>Iwerddon</a:t>
            </a:r>
            <a:r>
              <a:rPr lang="en-GB" sz="1000" b="1" dirty="0">
                <a:solidFill>
                  <a:schemeClr val="bg1"/>
                </a:solidFill>
              </a:rPr>
              <a:t>) 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A8AEBC-3123-A0A0-831B-ADAC6F593339}"/>
              </a:ext>
            </a:extLst>
          </p:cNvPr>
          <p:cNvSpPr/>
          <p:nvPr/>
        </p:nvSpPr>
        <p:spPr>
          <a:xfrm>
            <a:off x="9894205" y="5451371"/>
            <a:ext cx="332613" cy="33261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FF5762-4090-220A-F0F7-C0CC354C21DC}"/>
              </a:ext>
            </a:extLst>
          </p:cNvPr>
          <p:cNvSpPr/>
          <p:nvPr/>
        </p:nvSpPr>
        <p:spPr>
          <a:xfrm>
            <a:off x="8951531" y="2378147"/>
            <a:ext cx="306180" cy="106354"/>
          </a:xfrm>
          <a:prstGeom prst="ellipse">
            <a:avLst/>
          </a:prstGeom>
          <a:solidFill>
            <a:srgbClr val="42A6E2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1C46D5-4074-6175-2C0C-2670FD739854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9104621" y="2099851"/>
            <a:ext cx="0" cy="278296"/>
          </a:xfrm>
          <a:prstGeom prst="line">
            <a:avLst/>
          </a:prstGeom>
          <a:ln w="28575" cap="rnd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3DE729-B655-154C-8920-A0B6ACEEC0CF}"/>
              </a:ext>
            </a:extLst>
          </p:cNvPr>
          <p:cNvSpPr txBox="1"/>
          <p:nvPr/>
        </p:nvSpPr>
        <p:spPr>
          <a:xfrm>
            <a:off x="242308" y="306752"/>
            <a:ext cx="802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Dilyniant: Llwybr Cymwysterau Gwaith Ieuenctid Cydnabyddedig yng Nghymru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F7213-4BF4-58C9-5CDE-C343AB6FBB42}"/>
              </a:ext>
            </a:extLst>
          </p:cNvPr>
          <p:cNvSpPr txBox="1"/>
          <p:nvPr/>
        </p:nvSpPr>
        <p:spPr>
          <a:xfrm>
            <a:off x="5310532" y="2506188"/>
            <a:ext cx="1662767" cy="1323439"/>
          </a:xfrm>
          <a:prstGeom prst="rect">
            <a:avLst/>
          </a:prstGeom>
          <a:solidFill>
            <a:srgbClr val="11376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Sylwer</a:t>
            </a:r>
            <a:r>
              <a:rPr lang="en-GB" sz="1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rhai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prifysgolion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cynnig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Sylfaen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dewisol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sy’n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cynnwys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Tystysgrif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mewn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Ymarfer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Gwaith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y-GB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Sylwch y bydd hyn yn defnyddio blwyddyn o'ch cyllid myfyriwr.</a:t>
            </a:r>
            <a:endParaRPr lang="en-US" sz="1000" b="1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4DEF4-DA47-BC4D-9FBB-A55520B2B9B5}"/>
              </a:ext>
            </a:extLst>
          </p:cNvPr>
          <p:cNvSpPr txBox="1"/>
          <p:nvPr/>
        </p:nvSpPr>
        <p:spPr>
          <a:xfrm>
            <a:off x="242309" y="6236182"/>
            <a:ext cx="211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www.etswales.org.uk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3A9F30-E0B6-6A86-9CD7-645D95F02750}"/>
              </a:ext>
            </a:extLst>
          </p:cNvPr>
          <p:cNvSpPr/>
          <p:nvPr/>
        </p:nvSpPr>
        <p:spPr>
          <a:xfrm>
            <a:off x="3025351" y="6029570"/>
            <a:ext cx="306180" cy="106354"/>
          </a:xfrm>
          <a:prstGeom prst="ellipse">
            <a:avLst/>
          </a:prstGeom>
          <a:solidFill>
            <a:srgbClr val="C13554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85D073-5FD2-EFAC-E9A4-453CF658158E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3178441" y="5750400"/>
            <a:ext cx="0" cy="279170"/>
          </a:xfrm>
          <a:prstGeom prst="line">
            <a:avLst/>
          </a:prstGeom>
          <a:ln w="28575" cap="rnd">
            <a:solidFill>
              <a:srgbClr val="9C355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4CECC74-75F4-B389-9F63-346C529468B1}"/>
              </a:ext>
            </a:extLst>
          </p:cNvPr>
          <p:cNvSpPr/>
          <p:nvPr/>
        </p:nvSpPr>
        <p:spPr>
          <a:xfrm>
            <a:off x="908774" y="3808123"/>
            <a:ext cx="306180" cy="106354"/>
          </a:xfrm>
          <a:prstGeom prst="ellipse">
            <a:avLst/>
          </a:prstGeom>
          <a:solidFill>
            <a:srgbClr val="3D993A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2B5795E-B487-E5B2-DCBD-530411D82784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1061864" y="3529827"/>
            <a:ext cx="0" cy="278296"/>
          </a:xfrm>
          <a:prstGeom prst="line">
            <a:avLst/>
          </a:prstGeom>
          <a:ln w="28575" cap="rnd">
            <a:solidFill>
              <a:srgbClr val="3D7F3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5040B1-7DBB-D27B-A7BD-445B1B9DE289}"/>
              </a:ext>
            </a:extLst>
          </p:cNvPr>
          <p:cNvGrpSpPr/>
          <p:nvPr/>
        </p:nvGrpSpPr>
        <p:grpSpPr>
          <a:xfrm>
            <a:off x="282522" y="1578138"/>
            <a:ext cx="1558684" cy="1558684"/>
            <a:chOff x="319103" y="1403756"/>
            <a:chExt cx="1558684" cy="1558684"/>
          </a:xfrm>
        </p:grpSpPr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BBFD46E2-0ACC-2956-D6C1-732D982B2045}"/>
                </a:ext>
              </a:extLst>
            </p:cNvPr>
            <p:cNvSpPr/>
            <p:nvPr/>
          </p:nvSpPr>
          <p:spPr>
            <a:xfrm rot="8100000">
              <a:off x="319103" y="1403756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3D993A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37208B-2CE0-D636-BFE3-32A706786975}"/>
                </a:ext>
              </a:extLst>
            </p:cNvPr>
            <p:cNvSpPr txBox="1"/>
            <p:nvPr/>
          </p:nvSpPr>
          <p:spPr>
            <a:xfrm>
              <a:off x="332421" y="1757683"/>
              <a:ext cx="1524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Lefel</a:t>
              </a:r>
              <a:r>
                <a:rPr lang="en-US" sz="1200" b="1" dirty="0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  <a:p>
              <a:pPr algn="ctr"/>
              <a:r>
                <a:rPr lang="en-GB" sz="1000" dirty="0" err="1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Tystysgrif</a:t>
              </a:r>
              <a:r>
                <a:rPr lang="en-GB" sz="1000" dirty="0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000" dirty="0" err="1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mewn</a:t>
              </a:r>
              <a:r>
                <a:rPr lang="en-GB" sz="1000" dirty="0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000" dirty="0" err="1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Ymarfer</a:t>
              </a:r>
              <a:r>
                <a:rPr lang="en-GB" sz="1000" dirty="0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Gwaith </a:t>
              </a:r>
              <a:r>
                <a:rPr lang="en-GB" sz="1000" dirty="0" err="1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Ieuenctid</a:t>
              </a:r>
              <a:endParaRPr lang="en-US" sz="1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87A7198-34F9-8051-B36A-DC6CFAC623E1}"/>
                </a:ext>
              </a:extLst>
            </p:cNvPr>
            <p:cNvSpPr/>
            <p:nvPr/>
          </p:nvSpPr>
          <p:spPr>
            <a:xfrm>
              <a:off x="1382745" y="1418751"/>
              <a:ext cx="359730" cy="3597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3091FB8-BA6B-4758-982B-AD4E5670A0E1}"/>
                </a:ext>
              </a:extLst>
            </p:cNvPr>
            <p:cNvSpPr/>
            <p:nvPr/>
          </p:nvSpPr>
          <p:spPr>
            <a:xfrm>
              <a:off x="649972" y="2429684"/>
              <a:ext cx="896945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26 </a:t>
              </a:r>
              <a:r>
                <a:rPr lang="en-US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Credydau</a:t>
              </a:r>
              <a:endParaRPr lang="en-US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B3D2A8-E101-4EB5-9E84-1903AC8C1A0E}"/>
              </a:ext>
            </a:extLst>
          </p:cNvPr>
          <p:cNvGrpSpPr/>
          <p:nvPr/>
        </p:nvGrpSpPr>
        <p:grpSpPr>
          <a:xfrm>
            <a:off x="2378084" y="3774902"/>
            <a:ext cx="1589456" cy="1558684"/>
            <a:chOff x="2048613" y="3549286"/>
            <a:chExt cx="1589456" cy="1558684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0EE81A72-CB45-F1EF-0E6E-9A7D2C260CA7}"/>
                </a:ext>
              </a:extLst>
            </p:cNvPr>
            <p:cNvSpPr/>
            <p:nvPr/>
          </p:nvSpPr>
          <p:spPr>
            <a:xfrm rot="8100000">
              <a:off x="2069628" y="3549286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C13554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595558-0933-80A3-A0EA-81BE0056CD19}"/>
                </a:ext>
              </a:extLst>
            </p:cNvPr>
            <p:cNvSpPr txBox="1"/>
            <p:nvPr/>
          </p:nvSpPr>
          <p:spPr>
            <a:xfrm>
              <a:off x="2048613" y="3932509"/>
              <a:ext cx="15894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135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Dim </a:t>
              </a:r>
              <a:r>
                <a:rPr lang="en-US" sz="1200" b="1" dirty="0" err="1">
                  <a:solidFill>
                    <a:srgbClr val="C135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lefel</a:t>
              </a:r>
              <a:endParaRPr lang="en-US" sz="1200" b="1" dirty="0">
                <a:solidFill>
                  <a:srgbClr val="C1355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b="1" dirty="0" err="1">
                  <a:solidFill>
                    <a:srgbClr val="C135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Mynediad</a:t>
              </a:r>
              <a:r>
                <a:rPr lang="en-US" sz="1200" b="1" dirty="0">
                  <a:solidFill>
                    <a:srgbClr val="C135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&amp; </a:t>
              </a:r>
              <a:r>
                <a:rPr lang="en-US" sz="1200" b="1" dirty="0" err="1">
                  <a:solidFill>
                    <a:srgbClr val="C135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Lefel</a:t>
              </a:r>
              <a:r>
                <a:rPr lang="en-US" sz="1200" b="1" dirty="0">
                  <a:solidFill>
                    <a:srgbClr val="C135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1-2</a:t>
              </a:r>
            </a:p>
            <a:p>
              <a:pPr algn="ctr"/>
              <a:r>
                <a:rPr lang="cy-GB" sz="1200" b="1" dirty="0">
                  <a:solidFill>
                    <a:srgbClr val="C1355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Cyflwyniad i Waith Ieuenctid</a:t>
              </a:r>
              <a:endParaRPr lang="en-US" sz="1200" b="1" dirty="0">
                <a:solidFill>
                  <a:srgbClr val="C13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99591A1D-661A-A154-6C57-BE1E127B40D6}"/>
              </a:ext>
            </a:extLst>
          </p:cNvPr>
          <p:cNvSpPr/>
          <p:nvPr/>
        </p:nvSpPr>
        <p:spPr>
          <a:xfrm>
            <a:off x="2633264" y="3428240"/>
            <a:ext cx="306180" cy="106354"/>
          </a:xfrm>
          <a:prstGeom prst="ellipse">
            <a:avLst/>
          </a:prstGeom>
          <a:solidFill>
            <a:srgbClr val="3D993A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CD2C83-9B56-C964-4AD5-C8F39B0B6F4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786354" y="3149070"/>
            <a:ext cx="0" cy="279170"/>
          </a:xfrm>
          <a:prstGeom prst="line">
            <a:avLst/>
          </a:prstGeom>
          <a:ln w="28575" cap="rnd">
            <a:solidFill>
              <a:srgbClr val="3D7F3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6FAC4F-8252-ECD0-245F-B74D7345A21B}"/>
              </a:ext>
            </a:extLst>
          </p:cNvPr>
          <p:cNvGrpSpPr/>
          <p:nvPr/>
        </p:nvGrpSpPr>
        <p:grpSpPr>
          <a:xfrm>
            <a:off x="2007012" y="1198255"/>
            <a:ext cx="1558684" cy="1558684"/>
            <a:chOff x="5878070" y="1443807"/>
            <a:chExt cx="1558684" cy="1558684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9EFDC74C-7848-8047-E9EE-F05D3A0A26F1}"/>
                </a:ext>
              </a:extLst>
            </p:cNvPr>
            <p:cNvSpPr/>
            <p:nvPr/>
          </p:nvSpPr>
          <p:spPr>
            <a:xfrm rot="8100000">
              <a:off x="5878070" y="1443807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3D993A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0CBBF0-8F67-2763-BDBB-834B3AE9EA0B}"/>
                </a:ext>
              </a:extLst>
            </p:cNvPr>
            <p:cNvSpPr txBox="1"/>
            <p:nvPr/>
          </p:nvSpPr>
          <p:spPr>
            <a:xfrm>
              <a:off x="5889868" y="1797734"/>
              <a:ext cx="1533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Lefel</a:t>
              </a:r>
              <a:r>
                <a:rPr lang="en-US" sz="1200" b="1" dirty="0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  <a:p>
              <a:pPr algn="ctr"/>
              <a:r>
                <a:rPr lang="en-GB" sz="1000" dirty="0" err="1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Tystysgrif</a:t>
              </a:r>
              <a:r>
                <a:rPr lang="en-GB" sz="1000" dirty="0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000" dirty="0" err="1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mewn</a:t>
              </a:r>
              <a:r>
                <a:rPr lang="en-GB" sz="1000" dirty="0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000" dirty="0" err="1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Ymarfer</a:t>
              </a:r>
              <a:r>
                <a:rPr lang="en-GB" sz="1000" dirty="0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Gwaith </a:t>
              </a:r>
              <a:r>
                <a:rPr lang="en-GB" sz="1000" dirty="0" err="1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Ieuenctid</a:t>
              </a:r>
              <a:endParaRPr lang="en-US" sz="1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D850761-A85B-7210-4EB3-B46C137BC0E7}"/>
                </a:ext>
              </a:extLst>
            </p:cNvPr>
            <p:cNvSpPr/>
            <p:nvPr/>
          </p:nvSpPr>
          <p:spPr>
            <a:xfrm>
              <a:off x="6941712" y="1458802"/>
              <a:ext cx="359730" cy="3597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2E1CE5F2-E908-D3E3-60DC-1D07076AC5DC}"/>
                </a:ext>
              </a:extLst>
            </p:cNvPr>
            <p:cNvSpPr/>
            <p:nvPr/>
          </p:nvSpPr>
          <p:spPr>
            <a:xfrm>
              <a:off x="6208939" y="2469735"/>
              <a:ext cx="896945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27 </a:t>
              </a:r>
              <a:r>
                <a:rPr lang="en-US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Credydau</a:t>
              </a:r>
              <a:endParaRPr lang="en-US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A5747CB6-A2D1-DA98-8EE7-8404FB0ABF42}"/>
              </a:ext>
            </a:extLst>
          </p:cNvPr>
          <p:cNvSpPr/>
          <p:nvPr/>
        </p:nvSpPr>
        <p:spPr>
          <a:xfrm>
            <a:off x="7555535" y="4891476"/>
            <a:ext cx="306180" cy="106354"/>
          </a:xfrm>
          <a:prstGeom prst="ellipse">
            <a:avLst/>
          </a:prstGeom>
          <a:solidFill>
            <a:srgbClr val="42A6E2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BA78C3-D327-D6FD-779E-FC5D5878311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708625" y="4613180"/>
            <a:ext cx="0" cy="278296"/>
          </a:xfrm>
          <a:prstGeom prst="line">
            <a:avLst/>
          </a:prstGeom>
          <a:ln w="28575" cap="rnd">
            <a:solidFill>
              <a:srgbClr val="4E95D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13EA77-EE74-7B47-6083-75D726ACF810}"/>
              </a:ext>
            </a:extLst>
          </p:cNvPr>
          <p:cNvGrpSpPr/>
          <p:nvPr/>
        </p:nvGrpSpPr>
        <p:grpSpPr>
          <a:xfrm>
            <a:off x="6929283" y="2661491"/>
            <a:ext cx="1558684" cy="1558684"/>
            <a:chOff x="4954151" y="2302043"/>
            <a:chExt cx="1558684" cy="1558684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1B51D79A-B1C4-B4F5-4D1C-D4C04DFFEFD1}"/>
                </a:ext>
              </a:extLst>
            </p:cNvPr>
            <p:cNvSpPr/>
            <p:nvPr/>
          </p:nvSpPr>
          <p:spPr>
            <a:xfrm rot="8100000">
              <a:off x="4954151" y="2302043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42A6E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F2D6C4-9B47-7E18-A106-43A3A23DE170}"/>
                </a:ext>
              </a:extLst>
            </p:cNvPr>
            <p:cNvSpPr txBox="1"/>
            <p:nvPr/>
          </p:nvSpPr>
          <p:spPr>
            <a:xfrm>
              <a:off x="4982805" y="2646545"/>
              <a:ext cx="150137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Lefel</a:t>
              </a:r>
              <a:r>
                <a:rPr lang="en-US" sz="1200" b="1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  <a:p>
              <a:pPr algn="ctr"/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Tystysgrif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Addysg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Uwch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Gwaith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Ieuenctid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Chymuned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9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5BDE1D89-11B8-9402-31A3-8E576253CA60}"/>
                </a:ext>
              </a:extLst>
            </p:cNvPr>
            <p:cNvSpPr/>
            <p:nvPr/>
          </p:nvSpPr>
          <p:spPr>
            <a:xfrm>
              <a:off x="5208966" y="3327971"/>
              <a:ext cx="1047467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120 </a:t>
              </a:r>
              <a:r>
                <a:rPr lang="en-US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Credydau</a:t>
              </a:r>
              <a:endParaRPr lang="en-US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83A4AEC4-9328-CF5D-EA2F-B071C75C8425}"/>
              </a:ext>
            </a:extLst>
          </p:cNvPr>
          <p:cNvSpPr/>
          <p:nvPr/>
        </p:nvSpPr>
        <p:spPr>
          <a:xfrm>
            <a:off x="9034727" y="5090094"/>
            <a:ext cx="306180" cy="106354"/>
          </a:xfrm>
          <a:prstGeom prst="ellipse">
            <a:avLst/>
          </a:prstGeom>
          <a:solidFill>
            <a:srgbClr val="42A6E2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0809C3-3CA3-AA3E-398A-7AC03FB04AF9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9187817" y="4811798"/>
            <a:ext cx="0" cy="278296"/>
          </a:xfrm>
          <a:prstGeom prst="line">
            <a:avLst/>
          </a:prstGeom>
          <a:ln w="28575" cap="rnd">
            <a:solidFill>
              <a:srgbClr val="4E95D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92C2C4-8C8B-4B9D-6629-0B33E7605303}"/>
              </a:ext>
            </a:extLst>
          </p:cNvPr>
          <p:cNvGrpSpPr/>
          <p:nvPr/>
        </p:nvGrpSpPr>
        <p:grpSpPr>
          <a:xfrm>
            <a:off x="8408475" y="2860109"/>
            <a:ext cx="1558684" cy="1558684"/>
            <a:chOff x="7220332" y="3270081"/>
            <a:chExt cx="1558684" cy="1558684"/>
          </a:xfrm>
        </p:grpSpPr>
        <p:sp>
          <p:nvSpPr>
            <p:cNvPr id="44" name="Teardrop 43">
              <a:extLst>
                <a:ext uri="{FF2B5EF4-FFF2-40B4-BE49-F238E27FC236}">
                  <a16:creationId xmlns:a16="http://schemas.microsoft.com/office/drawing/2014/main" id="{9896E0DA-1A50-7450-507B-35155AFB7D0E}"/>
                </a:ext>
              </a:extLst>
            </p:cNvPr>
            <p:cNvSpPr/>
            <p:nvPr/>
          </p:nvSpPr>
          <p:spPr>
            <a:xfrm rot="8100000">
              <a:off x="7220332" y="3270081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42A6E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F1630F5-CD8A-48DE-18BD-4B09B97C51D6}"/>
                </a:ext>
              </a:extLst>
            </p:cNvPr>
            <p:cNvSpPr txBox="1"/>
            <p:nvPr/>
          </p:nvSpPr>
          <p:spPr>
            <a:xfrm>
              <a:off x="7283753" y="3595652"/>
              <a:ext cx="142230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Lefel</a:t>
              </a:r>
              <a:r>
                <a:rPr lang="en-US" sz="1200" b="1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</a:t>
              </a:r>
            </a:p>
            <a:p>
              <a:pPr algn="ctr"/>
              <a:r>
                <a:rPr lang="sv-SE" sz="900" dirty="0">
                  <a:solidFill>
                    <a:srgbClr val="42A6E2"/>
                  </a:solidFill>
                </a:rPr>
                <a:t>Diploma Addysg Uwch / Gradd Sylfaen</a:t>
              </a:r>
              <a:r>
                <a:rPr lang="en-US" sz="900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Gwaith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Ieuenctid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Chymuned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900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5C5BB6A-2E5A-4653-9065-D79C9A9A0286}"/>
                </a:ext>
              </a:extLst>
            </p:cNvPr>
            <p:cNvSpPr/>
            <p:nvPr/>
          </p:nvSpPr>
          <p:spPr>
            <a:xfrm>
              <a:off x="7475939" y="4296009"/>
              <a:ext cx="995158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120 </a:t>
              </a:r>
              <a:r>
                <a:rPr lang="en-US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Credydau</a:t>
              </a:r>
              <a:endParaRPr lang="en-US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1F6AD976-3727-2CE7-7F59-776A58BF17D6}"/>
              </a:ext>
            </a:extLst>
          </p:cNvPr>
          <p:cNvSpPr/>
          <p:nvPr/>
        </p:nvSpPr>
        <p:spPr>
          <a:xfrm>
            <a:off x="10546013" y="4982137"/>
            <a:ext cx="306180" cy="106354"/>
          </a:xfrm>
          <a:prstGeom prst="ellipse">
            <a:avLst/>
          </a:prstGeom>
          <a:solidFill>
            <a:srgbClr val="42A6E2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F0BC17-00E3-F43E-55D8-6956C397ABEE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0699103" y="4703841"/>
            <a:ext cx="0" cy="278296"/>
          </a:xfrm>
          <a:prstGeom prst="line">
            <a:avLst/>
          </a:prstGeom>
          <a:ln w="28575" cap="rnd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4B00A1B-4721-7273-CA52-5E9A5CFF7284}"/>
              </a:ext>
            </a:extLst>
          </p:cNvPr>
          <p:cNvGrpSpPr/>
          <p:nvPr/>
        </p:nvGrpSpPr>
        <p:grpSpPr>
          <a:xfrm>
            <a:off x="9919761" y="2752152"/>
            <a:ext cx="1558684" cy="1558684"/>
            <a:chOff x="10228075" y="3200176"/>
            <a:chExt cx="1558684" cy="1558684"/>
          </a:xfrm>
        </p:grpSpPr>
        <p:sp>
          <p:nvSpPr>
            <p:cNvPr id="52" name="Teardrop 51">
              <a:extLst>
                <a:ext uri="{FF2B5EF4-FFF2-40B4-BE49-F238E27FC236}">
                  <a16:creationId xmlns:a16="http://schemas.microsoft.com/office/drawing/2014/main" id="{86A2029D-F04A-926A-BC56-07E132EA8B26}"/>
                </a:ext>
              </a:extLst>
            </p:cNvPr>
            <p:cNvSpPr/>
            <p:nvPr/>
          </p:nvSpPr>
          <p:spPr>
            <a:xfrm rot="8100000">
              <a:off x="10228075" y="3200176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42A6E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512D96-1995-66F4-D7C7-D1743FFDADF2}"/>
                </a:ext>
              </a:extLst>
            </p:cNvPr>
            <p:cNvSpPr txBox="1"/>
            <p:nvPr/>
          </p:nvSpPr>
          <p:spPr>
            <a:xfrm>
              <a:off x="10239523" y="3517568"/>
              <a:ext cx="153578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Lefel</a:t>
              </a:r>
              <a:r>
                <a:rPr lang="en-US" sz="1200" b="1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6</a:t>
              </a:r>
            </a:p>
            <a:p>
              <a:pPr algn="ctr"/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Gradd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BA(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Anrh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)Gwaith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Ieuenctid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GB" sz="900" dirty="0" err="1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Chymuned</a:t>
              </a:r>
              <a:r>
                <a:rPr lang="en-GB" sz="900" dirty="0">
                  <a:solidFill>
                    <a:srgbClr val="42A6E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(includes L4 &amp; L5 training)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9A47C03-4190-BB91-C74D-90CB1FAA2AF5}"/>
                </a:ext>
              </a:extLst>
            </p:cNvPr>
            <p:cNvSpPr/>
            <p:nvPr/>
          </p:nvSpPr>
          <p:spPr>
            <a:xfrm>
              <a:off x="11291717" y="3215171"/>
              <a:ext cx="359730" cy="3597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9E335534-25B2-AA31-E22A-903929C787F2}"/>
                </a:ext>
              </a:extLst>
            </p:cNvPr>
            <p:cNvSpPr/>
            <p:nvPr/>
          </p:nvSpPr>
          <p:spPr>
            <a:xfrm>
              <a:off x="10520244" y="4226104"/>
              <a:ext cx="1005164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120 </a:t>
              </a:r>
              <a:r>
                <a:rPr lang="en-US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Credydau</a:t>
              </a:r>
              <a:endParaRPr lang="en-US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8" name="Graphic 67" descr="Race Flag with solid fill">
            <a:extLst>
              <a:ext uri="{FF2B5EF4-FFF2-40B4-BE49-F238E27FC236}">
                <a16:creationId xmlns:a16="http://schemas.microsoft.com/office/drawing/2014/main" id="{B61E6C60-B074-A85B-CF39-4BE26D0B2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9128" y="698141"/>
            <a:ext cx="1321190" cy="1321190"/>
          </a:xfrm>
          <a:prstGeom prst="rect">
            <a:avLst/>
          </a:prstGeom>
        </p:spPr>
      </p:pic>
      <p:sp>
        <p:nvSpPr>
          <p:cNvPr id="4" name="Rounded Rectangle 3">
            <a:hlinkClick r:id="rId6" action="ppaction://hlinksldjump"/>
            <a:extLst>
              <a:ext uri="{FF2B5EF4-FFF2-40B4-BE49-F238E27FC236}">
                <a16:creationId xmlns:a16="http://schemas.microsoft.com/office/drawing/2014/main" id="{58CB36DE-CD54-014B-D006-732FC7F6AFAA}"/>
              </a:ext>
            </a:extLst>
          </p:cNvPr>
          <p:cNvSpPr/>
          <p:nvPr/>
        </p:nvSpPr>
        <p:spPr>
          <a:xfrm>
            <a:off x="534273" y="2952393"/>
            <a:ext cx="1047467" cy="318776"/>
          </a:xfrm>
          <a:prstGeom prst="roundRect">
            <a:avLst/>
          </a:prstGeom>
          <a:solidFill>
            <a:srgbClr val="3D7F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Mwy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Rounded Rectangle 4">
            <a:hlinkClick r:id="rId7" action="ppaction://hlinksldjump"/>
            <a:extLst>
              <a:ext uri="{FF2B5EF4-FFF2-40B4-BE49-F238E27FC236}">
                <a16:creationId xmlns:a16="http://schemas.microsoft.com/office/drawing/2014/main" id="{A079DBCE-2587-4BFE-85C8-2234314C6B43}"/>
              </a:ext>
            </a:extLst>
          </p:cNvPr>
          <p:cNvSpPr/>
          <p:nvPr/>
        </p:nvSpPr>
        <p:spPr>
          <a:xfrm>
            <a:off x="2659584" y="5128707"/>
            <a:ext cx="1047467" cy="318776"/>
          </a:xfrm>
          <a:prstGeom prst="roundRect">
            <a:avLst/>
          </a:prstGeom>
          <a:solidFill>
            <a:srgbClr val="9C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Mwy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" name="Rounded Rectangle 5">
            <a:hlinkClick r:id="rId8" action="ppaction://hlinksldjump"/>
            <a:extLst>
              <a:ext uri="{FF2B5EF4-FFF2-40B4-BE49-F238E27FC236}">
                <a16:creationId xmlns:a16="http://schemas.microsoft.com/office/drawing/2014/main" id="{DA7DA3FD-5FA7-425D-2F38-C7F0693F0C5D}"/>
              </a:ext>
            </a:extLst>
          </p:cNvPr>
          <p:cNvSpPr/>
          <p:nvPr/>
        </p:nvSpPr>
        <p:spPr>
          <a:xfrm>
            <a:off x="2272466" y="2590095"/>
            <a:ext cx="1047467" cy="318776"/>
          </a:xfrm>
          <a:prstGeom prst="roundRect">
            <a:avLst/>
          </a:prstGeom>
          <a:solidFill>
            <a:srgbClr val="3D7F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Mwy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2" name="Rounded Rectangle 11">
            <a:hlinkClick r:id="rId9" action="ppaction://hlinksldjump"/>
            <a:extLst>
              <a:ext uri="{FF2B5EF4-FFF2-40B4-BE49-F238E27FC236}">
                <a16:creationId xmlns:a16="http://schemas.microsoft.com/office/drawing/2014/main" id="{0EE1AE59-16A6-B5B4-BA50-A6510B137C81}"/>
              </a:ext>
            </a:extLst>
          </p:cNvPr>
          <p:cNvSpPr/>
          <p:nvPr/>
        </p:nvSpPr>
        <p:spPr>
          <a:xfrm>
            <a:off x="7184098" y="4058564"/>
            <a:ext cx="1047467" cy="318776"/>
          </a:xfrm>
          <a:prstGeom prst="roundRect">
            <a:avLst/>
          </a:prstGeom>
          <a:solidFill>
            <a:srgbClr val="4E9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Mwy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3" name="Rounded Rectangle 12">
            <a:hlinkClick r:id="rId10" action="ppaction://hlinksldjump"/>
            <a:extLst>
              <a:ext uri="{FF2B5EF4-FFF2-40B4-BE49-F238E27FC236}">
                <a16:creationId xmlns:a16="http://schemas.microsoft.com/office/drawing/2014/main" id="{74E10EB5-3C71-CFA0-2D44-B1BF5954B7A7}"/>
              </a:ext>
            </a:extLst>
          </p:cNvPr>
          <p:cNvSpPr/>
          <p:nvPr/>
        </p:nvSpPr>
        <p:spPr>
          <a:xfrm>
            <a:off x="8669826" y="4258193"/>
            <a:ext cx="1047467" cy="318776"/>
          </a:xfrm>
          <a:prstGeom prst="roundRect">
            <a:avLst/>
          </a:prstGeom>
          <a:solidFill>
            <a:srgbClr val="4E9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Mwy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8" name="Rounded Rectangle 17">
            <a:hlinkClick r:id="rId11" action="ppaction://hlinksldjump"/>
            <a:extLst>
              <a:ext uri="{FF2B5EF4-FFF2-40B4-BE49-F238E27FC236}">
                <a16:creationId xmlns:a16="http://schemas.microsoft.com/office/drawing/2014/main" id="{0806EF6E-FC42-B7D0-756F-D03EE3C8CFC1}"/>
              </a:ext>
            </a:extLst>
          </p:cNvPr>
          <p:cNvSpPr/>
          <p:nvPr/>
        </p:nvSpPr>
        <p:spPr>
          <a:xfrm>
            <a:off x="10175368" y="4145652"/>
            <a:ext cx="1047467" cy="318776"/>
          </a:xfrm>
          <a:prstGeom prst="roundRect">
            <a:avLst/>
          </a:prstGeom>
          <a:solidFill>
            <a:srgbClr val="4E9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Mwy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9" name="Rounded Rectangle 18">
            <a:hlinkClick r:id="rId12" action="ppaction://hlinksldjump"/>
            <a:extLst>
              <a:ext uri="{FF2B5EF4-FFF2-40B4-BE49-F238E27FC236}">
                <a16:creationId xmlns:a16="http://schemas.microsoft.com/office/drawing/2014/main" id="{EBF9C84E-794D-BF9B-8AFB-887D91875E7F}"/>
              </a:ext>
            </a:extLst>
          </p:cNvPr>
          <p:cNvSpPr/>
          <p:nvPr/>
        </p:nvSpPr>
        <p:spPr>
          <a:xfrm>
            <a:off x="8598952" y="1565177"/>
            <a:ext cx="1047467" cy="318776"/>
          </a:xfrm>
          <a:prstGeom prst="roundRect">
            <a:avLst/>
          </a:prstGeom>
          <a:solidFill>
            <a:srgbClr val="4E9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Mwy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2" name="Rounded Rectangle 61">
            <a:hlinkClick r:id="rId13" action="ppaction://hlinksldjump"/>
            <a:extLst>
              <a:ext uri="{FF2B5EF4-FFF2-40B4-BE49-F238E27FC236}">
                <a16:creationId xmlns:a16="http://schemas.microsoft.com/office/drawing/2014/main" id="{83CDE710-326A-AD7A-1392-1EA4AB152CBB}"/>
              </a:ext>
            </a:extLst>
          </p:cNvPr>
          <p:cNvSpPr/>
          <p:nvPr/>
        </p:nvSpPr>
        <p:spPr>
          <a:xfrm>
            <a:off x="8085660" y="6238798"/>
            <a:ext cx="1573580" cy="263623"/>
          </a:xfrm>
          <a:prstGeom prst="roundRect">
            <a:avLst/>
          </a:prstGeom>
          <a:solidFill>
            <a:srgbClr val="C1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Mwy o wybodaeth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1C3EB6D-7E00-9B8A-8A12-C31697AA5A48}"/>
              </a:ext>
            </a:extLst>
          </p:cNvPr>
          <p:cNvSpPr txBox="1"/>
          <p:nvPr/>
        </p:nvSpPr>
        <p:spPr>
          <a:xfrm>
            <a:off x="693383" y="725051"/>
            <a:ext cx="6999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Gallwch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roi’r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gorau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iddi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unrhyw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gyfnod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oes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raid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Weithwyr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Cefnogi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sy’n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gweithio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honno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gwblhau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gradd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4DE4C16-2BEA-EEE2-9FDE-36AD61A6E45D}"/>
              </a:ext>
            </a:extLst>
          </p:cNvPr>
          <p:cNvSpPr txBox="1"/>
          <p:nvPr/>
        </p:nvSpPr>
        <p:spPr>
          <a:xfrm>
            <a:off x="9796281" y="6170554"/>
            <a:ext cx="213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DPP/PL = Dysgu Proffesiynol sy'n digwydd trwy gydol eich gyrfa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ounded Rectangle 75">
            <a:hlinkClick r:id="rId14" action="ppaction://hlinksldjump"/>
            <a:extLst>
              <a:ext uri="{FF2B5EF4-FFF2-40B4-BE49-F238E27FC236}">
                <a16:creationId xmlns:a16="http://schemas.microsoft.com/office/drawing/2014/main" id="{FCD8EB71-ADDF-DDE8-168C-AEEBF146428D}"/>
              </a:ext>
            </a:extLst>
          </p:cNvPr>
          <p:cNvSpPr/>
          <p:nvPr/>
        </p:nvSpPr>
        <p:spPr>
          <a:xfrm>
            <a:off x="9724990" y="5879629"/>
            <a:ext cx="2137414" cy="263623"/>
          </a:xfrm>
          <a:prstGeom prst="roundRect">
            <a:avLst/>
          </a:prstGeom>
          <a:solidFill>
            <a:srgbClr val="F8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000" b="1" dirty="0">
                <a:solidFill>
                  <a:srgbClr val="1137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Gweld</a:t>
            </a:r>
            <a:r>
              <a:rPr lang="cy-GB" sz="1000" b="1" dirty="0">
                <a:solidFill>
                  <a:srgbClr val="11376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y-GB" sz="1000" b="1" dirty="0">
                <a:solidFill>
                  <a:srgbClr val="1137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Dyletswyddau Allweddol JNC</a:t>
            </a:r>
            <a:endParaRPr lang="en-US" sz="1000" b="1" dirty="0">
              <a:solidFill>
                <a:srgbClr val="11376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 descr="Race Flag with solid fill">
            <a:extLst>
              <a:ext uri="{FF2B5EF4-FFF2-40B4-BE49-F238E27FC236}">
                <a16:creationId xmlns:a16="http://schemas.microsoft.com/office/drawing/2014/main" id="{5F649CE3-D3D2-4B68-4C69-2401CD62A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0763" y="2770817"/>
            <a:ext cx="549600" cy="549600"/>
          </a:xfrm>
          <a:prstGeom prst="rect">
            <a:avLst/>
          </a:prstGeom>
        </p:spPr>
      </p:pic>
      <p:pic>
        <p:nvPicPr>
          <p:cNvPr id="46" name="Graphic 45" descr="Race Flag with solid fill">
            <a:extLst>
              <a:ext uri="{FF2B5EF4-FFF2-40B4-BE49-F238E27FC236}">
                <a16:creationId xmlns:a16="http://schemas.microsoft.com/office/drawing/2014/main" id="{CB1EE6B2-2AA2-531C-E621-E57516C4F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932" y="663695"/>
            <a:ext cx="360451" cy="360451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475032D7-5641-7591-A8E1-A1F0D9719B0B}"/>
              </a:ext>
            </a:extLst>
          </p:cNvPr>
          <p:cNvSpPr/>
          <p:nvPr/>
        </p:nvSpPr>
        <p:spPr>
          <a:xfrm>
            <a:off x="4383532" y="3737779"/>
            <a:ext cx="306180" cy="106354"/>
          </a:xfrm>
          <a:prstGeom prst="ellipse">
            <a:avLst/>
          </a:prstGeom>
          <a:solidFill>
            <a:srgbClr val="3D993A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0BD7506-A22B-ADF3-ECD8-61064AD29A75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536622" y="3459483"/>
            <a:ext cx="0" cy="278296"/>
          </a:xfrm>
          <a:prstGeom prst="line">
            <a:avLst/>
          </a:prstGeom>
          <a:ln w="28575" cap="rnd">
            <a:solidFill>
              <a:srgbClr val="3D7F3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06CCC64-9F44-1146-1006-2B288EFB2735}"/>
              </a:ext>
            </a:extLst>
          </p:cNvPr>
          <p:cNvGrpSpPr/>
          <p:nvPr/>
        </p:nvGrpSpPr>
        <p:grpSpPr>
          <a:xfrm>
            <a:off x="3757280" y="1507794"/>
            <a:ext cx="1558684" cy="1558684"/>
            <a:chOff x="5878070" y="1443807"/>
            <a:chExt cx="1558684" cy="1558684"/>
          </a:xfrm>
        </p:grpSpPr>
        <p:sp>
          <p:nvSpPr>
            <p:cNvPr id="75" name="Teardrop 74">
              <a:extLst>
                <a:ext uri="{FF2B5EF4-FFF2-40B4-BE49-F238E27FC236}">
                  <a16:creationId xmlns:a16="http://schemas.microsoft.com/office/drawing/2014/main" id="{5A6D6943-63C6-FE5E-3E8C-CD111D07A768}"/>
                </a:ext>
              </a:extLst>
            </p:cNvPr>
            <p:cNvSpPr/>
            <p:nvPr/>
          </p:nvSpPr>
          <p:spPr>
            <a:xfrm rot="8100000">
              <a:off x="5878070" y="1443807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3D993A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751A8CB-647C-1C52-75F9-E43AFF6B7E25}"/>
                </a:ext>
              </a:extLst>
            </p:cNvPr>
            <p:cNvSpPr txBox="1"/>
            <p:nvPr/>
          </p:nvSpPr>
          <p:spPr>
            <a:xfrm>
              <a:off x="5951771" y="1797734"/>
              <a:ext cx="1411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Lefel</a:t>
              </a:r>
              <a:r>
                <a:rPr lang="en-US" sz="1200" b="1" dirty="0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  <a:p>
              <a:pPr algn="ctr"/>
              <a:r>
                <a:rPr lang="en-GB" sz="1000" dirty="0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Diploma </a:t>
              </a:r>
              <a:r>
                <a:rPr lang="en-GB" sz="1000" dirty="0" err="1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mewn</a:t>
              </a:r>
              <a:r>
                <a:rPr lang="en-GB" sz="1000" dirty="0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000" dirty="0" err="1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Ymarfer</a:t>
              </a:r>
              <a:r>
                <a:rPr lang="en-GB" sz="1000" dirty="0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Gwaith </a:t>
              </a:r>
              <a:r>
                <a:rPr lang="en-GB" sz="1000" dirty="0" err="1">
                  <a:solidFill>
                    <a:srgbClr val="3D993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Ieuenctid</a:t>
              </a:r>
              <a:endParaRPr lang="en-US" sz="1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0D8C83-C5D2-FFFB-1345-51E846C10CBB}"/>
                </a:ext>
              </a:extLst>
            </p:cNvPr>
            <p:cNvSpPr/>
            <p:nvPr/>
          </p:nvSpPr>
          <p:spPr>
            <a:xfrm>
              <a:off x="6941712" y="1458802"/>
              <a:ext cx="359730" cy="3597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6145DC3-1641-9EE3-2BA4-A70BF1C5BF8C}"/>
                </a:ext>
              </a:extLst>
            </p:cNvPr>
            <p:cNvSpPr/>
            <p:nvPr/>
          </p:nvSpPr>
          <p:spPr>
            <a:xfrm>
              <a:off x="6208939" y="2469735"/>
              <a:ext cx="896945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36 </a:t>
              </a:r>
              <a:r>
                <a:rPr lang="en-US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Credydau</a:t>
              </a:r>
              <a:endParaRPr lang="en-US" sz="1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Rounded Rectangle 79">
            <a:hlinkClick r:id="rId15" action="ppaction://hlinksldjump"/>
            <a:extLst>
              <a:ext uri="{FF2B5EF4-FFF2-40B4-BE49-F238E27FC236}">
                <a16:creationId xmlns:a16="http://schemas.microsoft.com/office/drawing/2014/main" id="{F6AC0C77-7505-00FA-A523-F440D5709D5B}"/>
              </a:ext>
            </a:extLst>
          </p:cNvPr>
          <p:cNvSpPr/>
          <p:nvPr/>
        </p:nvSpPr>
        <p:spPr>
          <a:xfrm>
            <a:off x="4022734" y="2899634"/>
            <a:ext cx="1047467" cy="318776"/>
          </a:xfrm>
          <a:prstGeom prst="roundRect">
            <a:avLst/>
          </a:prstGeom>
          <a:solidFill>
            <a:srgbClr val="3D7F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Mwy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81" name="Graphic 80" descr="Race Flag with solid fill">
            <a:extLst>
              <a:ext uri="{FF2B5EF4-FFF2-40B4-BE49-F238E27FC236}">
                <a16:creationId xmlns:a16="http://schemas.microsoft.com/office/drawing/2014/main" id="{FAF569EA-3E84-E3D1-31E4-ADB3C5B8A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3488" y="3528892"/>
            <a:ext cx="549600" cy="549600"/>
          </a:xfrm>
          <a:prstGeom prst="rect">
            <a:avLst/>
          </a:prstGeom>
        </p:spPr>
      </p:pic>
      <p:pic>
        <p:nvPicPr>
          <p:cNvPr id="51" name="Picture 50" descr="A qr code with a star in the middle&#10;&#10;Description automatically generated">
            <a:extLst>
              <a:ext uri="{FF2B5EF4-FFF2-40B4-BE49-F238E27FC236}">
                <a16:creationId xmlns:a16="http://schemas.microsoft.com/office/drawing/2014/main" id="{367C6066-D16F-5390-1AE5-CF429680AA68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957937" y="5586777"/>
            <a:ext cx="978371" cy="97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B83AAD7F-55F5-0F10-DBA1-AF7579DC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4D1B13-9BA3-1B70-D011-5505F9D30486}"/>
              </a:ext>
            </a:extLst>
          </p:cNvPr>
          <p:cNvSpPr/>
          <p:nvPr/>
        </p:nvSpPr>
        <p:spPr>
          <a:xfrm>
            <a:off x="1108263" y="391884"/>
            <a:ext cx="5435075" cy="6188025"/>
          </a:xfrm>
          <a:prstGeom prst="rect">
            <a:avLst/>
          </a:prstGeom>
          <a:solidFill>
            <a:srgbClr val="1137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Gweithiwr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Cefnogi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Cynorthwyol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JNC … </a:t>
            </a:r>
          </a:p>
          <a:p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cynorthwyo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ddarparu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gweithredol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ymgymryd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â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dyletswyddau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gyfarwyddyd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12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Gweithiwr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Cefnogi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JNC … </a:t>
            </a:r>
          </a:p>
          <a:p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darparu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gweithredol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ymgymryd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â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dyletswyddau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liwt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hunain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neu bod â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chyfrifoldeb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goruchwyliol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brosiectau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bychain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megis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clybiau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unwaith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yr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wythnos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  <a:buSzPct val="100000"/>
            </a:pPr>
            <a:r>
              <a:rPr lang="en-GB" sz="1200" dirty="0"/>
              <a:t>Mae </a:t>
            </a:r>
            <a:r>
              <a:rPr lang="en-GB" sz="1200" dirty="0" err="1"/>
              <a:t>esiamplau</a:t>
            </a:r>
            <a:r>
              <a:rPr lang="en-GB" sz="1200" dirty="0"/>
              <a:t> o </a:t>
            </a:r>
            <a:r>
              <a:rPr lang="en-GB" sz="1200" dirty="0" err="1"/>
              <a:t>ddyletswyddau</a:t>
            </a:r>
            <a:r>
              <a:rPr lang="en-GB" sz="1200" dirty="0"/>
              <a:t> </a:t>
            </a:r>
            <a:r>
              <a:rPr lang="en-GB" sz="1200" dirty="0" err="1"/>
              <a:t>allweddol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cynnwys</a:t>
            </a:r>
            <a:r>
              <a:rPr lang="en-GB" sz="1200" dirty="0"/>
              <a:t>: 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err="1"/>
              <a:t>Gweithio’n</a:t>
            </a:r>
            <a:r>
              <a:rPr lang="en-GB" sz="1200" dirty="0"/>
              <a:t> </a:t>
            </a:r>
            <a:r>
              <a:rPr lang="en-GB" sz="1200" dirty="0" err="1"/>
              <a:t>uniongyrchol</a:t>
            </a:r>
            <a:r>
              <a:rPr lang="en-GB" sz="1200" dirty="0"/>
              <a:t> </a:t>
            </a:r>
            <a:r>
              <a:rPr lang="en-GB" sz="1200" dirty="0" err="1"/>
              <a:t>gyda</a:t>
            </a:r>
            <a:r>
              <a:rPr lang="en-GB" sz="1200" dirty="0"/>
              <a:t> </a:t>
            </a:r>
            <a:r>
              <a:rPr lang="en-GB" sz="1200" dirty="0" err="1"/>
              <a:t>phobl</a:t>
            </a:r>
            <a:r>
              <a:rPr lang="en-GB" sz="1200" dirty="0"/>
              <a:t> </a:t>
            </a:r>
            <a:r>
              <a:rPr lang="en-GB" sz="1200" dirty="0" err="1"/>
              <a:t>ifanc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ddatblygu</a:t>
            </a:r>
            <a:r>
              <a:rPr lang="en-GB" sz="1200" dirty="0"/>
              <a:t> </a:t>
            </a:r>
            <a:r>
              <a:rPr lang="en-GB" sz="1200" dirty="0" err="1"/>
              <a:t>eu</a:t>
            </a:r>
            <a:r>
              <a:rPr lang="en-GB" sz="1200" dirty="0"/>
              <a:t> </a:t>
            </a:r>
            <a:r>
              <a:rPr lang="en-GB" sz="1200" dirty="0" err="1"/>
              <a:t>haddysg</a:t>
            </a:r>
            <a:r>
              <a:rPr lang="en-GB" sz="1200" dirty="0"/>
              <a:t> </a:t>
            </a:r>
            <a:r>
              <a:rPr lang="en-GB" sz="1200" dirty="0" err="1"/>
              <a:t>cymdeithasol</a:t>
            </a:r>
            <a:r>
              <a:rPr lang="en-GB" sz="1200" dirty="0"/>
              <a:t> </a:t>
            </a:r>
            <a:r>
              <a:rPr lang="en-GB" sz="1200" dirty="0" err="1"/>
              <a:t>drwy</a:t>
            </a:r>
            <a:r>
              <a:rPr lang="en-GB" sz="1200" dirty="0"/>
              <a:t> </a:t>
            </a:r>
            <a:r>
              <a:rPr lang="en-GB" sz="1200" dirty="0" err="1"/>
              <a:t>ddarparu</a:t>
            </a:r>
            <a:r>
              <a:rPr lang="en-GB" sz="1200" dirty="0"/>
              <a:t> </a:t>
            </a:r>
            <a:r>
              <a:rPr lang="en-GB" sz="1200" dirty="0" err="1"/>
              <a:t>rhaglenni</a:t>
            </a:r>
            <a:r>
              <a:rPr lang="en-GB" sz="1200" dirty="0"/>
              <a:t> o </a:t>
            </a:r>
            <a:r>
              <a:rPr lang="en-GB" sz="1200" dirty="0" err="1"/>
              <a:t>weithgareddau</a:t>
            </a:r>
            <a:r>
              <a:rPr lang="en-GB" sz="1200" dirty="0"/>
              <a:t>, </a:t>
            </a:r>
            <a:r>
              <a:rPr lang="en-GB" sz="1200" dirty="0" err="1"/>
              <a:t>gwasanaethau</a:t>
            </a:r>
            <a:r>
              <a:rPr lang="en-GB" sz="1200" dirty="0"/>
              <a:t> a </a:t>
            </a:r>
            <a:r>
              <a:rPr lang="en-GB" sz="1200" dirty="0" err="1"/>
              <a:t>chyfleusterau</a:t>
            </a:r>
            <a:r>
              <a:rPr lang="en-GB" sz="1200" dirty="0"/>
              <a:t>; 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Sefydlu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cyswllt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gydag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arwain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pobl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ifanc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rhan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raglenni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Darparu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chefnogaeth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grwpiau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cymunedol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asiantaethau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Cynorthwyo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ysgogi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cadw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datblygu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chefnogi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staff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gwirfoddolwyr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Cyfrannu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tuag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ddatblygu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gwasanaeth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drwy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gynllunio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darparu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monitro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darpariaethau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Gweithredu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polisïau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cydraddoldeb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amrywiaeth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Sefydlu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chynnal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perthnasoedd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gyda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phobl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ifanc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grwpiau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cymunedol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asiantaethau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Cynnal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ansawdd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ddarpariaeth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gwasanaeth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gynnwys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rhoi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cyfarwyddyd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weithwyr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eraill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Cyfrifoldeb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is-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reolwyr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gyfer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gweithwyr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gwirfoddolwyr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gynnwys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recriwtio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datblygu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disgyblu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staff; 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Dechrau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monitro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datblygiadau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i’r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gwasanaeth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arbennig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gydag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asiantaethau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eraill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Perfformio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sicrhau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dyletswyddau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gweinyddol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gynnwys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rheoli’r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gyllideb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cadw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cofnodion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 iechyd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diogelwch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GB" sz="12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7A9A31-4913-3298-A7DA-ED2C30A1C22A}"/>
              </a:ext>
            </a:extLst>
          </p:cNvPr>
          <p:cNvSpPr/>
          <p:nvPr/>
        </p:nvSpPr>
        <p:spPr>
          <a:xfrm>
            <a:off x="6731715" y="400975"/>
            <a:ext cx="5237667" cy="2927440"/>
          </a:xfrm>
          <a:prstGeom prst="rect">
            <a:avLst/>
          </a:prstGeom>
          <a:solidFill>
            <a:srgbClr val="1137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Gweithiwr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Proffesiynol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JNC … </a:t>
            </a:r>
          </a:p>
          <a:p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gyfrifol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ddarparu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dylunio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datblygu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ynghyd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â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chyfrifoldebau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rheoli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gweithredol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strategol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 err="1"/>
              <a:t>Esiamplau</a:t>
            </a:r>
            <a:r>
              <a:rPr lang="en-GB" sz="1200" dirty="0"/>
              <a:t> a </a:t>
            </a:r>
            <a:r>
              <a:rPr lang="en-GB" sz="1200" dirty="0" err="1"/>
              <a:t>Dyletswyddau</a:t>
            </a:r>
            <a:r>
              <a:rPr lang="en-GB" sz="1200" dirty="0"/>
              <a:t> </a:t>
            </a:r>
            <a:r>
              <a:rPr lang="en-GB" sz="1200" dirty="0" err="1"/>
              <a:t>Allweddol</a:t>
            </a:r>
            <a:r>
              <a:rPr lang="en-GB" sz="120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Perfformio</a:t>
            </a:r>
            <a:r>
              <a:rPr lang="en-GB" sz="1200" dirty="0"/>
              <a:t> </a:t>
            </a:r>
            <a:r>
              <a:rPr lang="en-GB" sz="1200" dirty="0" err="1"/>
              <a:t>holl</a:t>
            </a:r>
            <a:r>
              <a:rPr lang="en-GB" sz="1200" dirty="0"/>
              <a:t> </a:t>
            </a:r>
            <a:r>
              <a:rPr lang="en-GB" sz="1200" dirty="0" err="1"/>
              <a:t>ddyletswyddau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gyfer</a:t>
            </a:r>
            <a:r>
              <a:rPr lang="en-GB" sz="1200" dirty="0"/>
              <a:t> </a:t>
            </a:r>
            <a:r>
              <a:rPr lang="en-GB" sz="1200" dirty="0" err="1"/>
              <a:t>gweithwyr</a:t>
            </a:r>
            <a:r>
              <a:rPr lang="en-GB" sz="1200" dirty="0"/>
              <a:t> </a:t>
            </a:r>
            <a:r>
              <a:rPr lang="en-GB" sz="1200" dirty="0" err="1"/>
              <a:t>cefnogi</a:t>
            </a:r>
            <a:r>
              <a:rPr lang="en-GB" sz="1200" dirty="0"/>
              <a:t> </a:t>
            </a:r>
            <a:r>
              <a:rPr lang="en-GB" sz="1200" dirty="0" err="1"/>
              <a:t>ieuenctid</a:t>
            </a:r>
            <a:r>
              <a:rPr lang="en-GB" sz="1200" dirty="0"/>
              <a:t> a </a:t>
            </a:r>
            <a:r>
              <a:rPr lang="en-GB" sz="1200" dirty="0" err="1"/>
              <a:t>chymunedol</a:t>
            </a:r>
            <a:r>
              <a:rPr lang="en-GB" sz="1200" dirty="0"/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Rheoli</a:t>
            </a:r>
            <a:r>
              <a:rPr lang="en-GB" sz="1200" dirty="0"/>
              <a:t> a </a:t>
            </a:r>
            <a:r>
              <a:rPr lang="en-GB" sz="1200" dirty="0" err="1"/>
              <a:t>datblygu</a:t>
            </a:r>
            <a:r>
              <a:rPr lang="en-GB" sz="1200" dirty="0"/>
              <a:t> </a:t>
            </a:r>
            <a:r>
              <a:rPr lang="en-GB" sz="1200" dirty="0" err="1"/>
              <a:t>amrywiaeth</a:t>
            </a:r>
            <a:r>
              <a:rPr lang="en-GB" sz="1200" dirty="0"/>
              <a:t> o </a:t>
            </a:r>
            <a:r>
              <a:rPr lang="en-GB" sz="1200" dirty="0" err="1"/>
              <a:t>wasanaethau</a:t>
            </a:r>
            <a:r>
              <a:rPr lang="en-GB" sz="1200" dirty="0"/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Rheoli</a:t>
            </a:r>
            <a:r>
              <a:rPr lang="en-GB" sz="1200" dirty="0"/>
              <a:t> a </a:t>
            </a:r>
            <a:r>
              <a:rPr lang="en-GB" sz="1200" dirty="0" err="1"/>
              <a:t>datblygu</a:t>
            </a:r>
            <a:r>
              <a:rPr lang="en-GB" sz="1200" dirty="0"/>
              <a:t> staff a </a:t>
            </a:r>
            <a:r>
              <a:rPr lang="en-GB" sz="1200" dirty="0" err="1"/>
              <a:t>chyfleusterau</a:t>
            </a:r>
            <a:r>
              <a:rPr lang="en-GB" sz="1200" dirty="0"/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Gweithio</a:t>
            </a:r>
            <a:r>
              <a:rPr lang="en-GB" sz="1200" dirty="0"/>
              <a:t> </a:t>
            </a:r>
            <a:r>
              <a:rPr lang="en-GB" sz="1200" dirty="0" err="1"/>
              <a:t>gydag</a:t>
            </a:r>
            <a:r>
              <a:rPr lang="en-GB" sz="1200" dirty="0"/>
              <a:t> </a:t>
            </a:r>
            <a:r>
              <a:rPr lang="en-GB" sz="1200" dirty="0" err="1"/>
              <a:t>asiantaethau</a:t>
            </a:r>
            <a:r>
              <a:rPr lang="en-GB" sz="1200" dirty="0"/>
              <a:t> </a:t>
            </a:r>
            <a:r>
              <a:rPr lang="en-GB" sz="1200" dirty="0" err="1"/>
              <a:t>eraill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ddatblygu</a:t>
            </a:r>
            <a:r>
              <a:rPr lang="en-GB" sz="1200" dirty="0"/>
              <a:t> </a:t>
            </a:r>
            <a:r>
              <a:rPr lang="en-GB" sz="1200" dirty="0" err="1"/>
              <a:t>gwasanaethau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draws y </a:t>
            </a:r>
            <a:r>
              <a:rPr lang="en-GB" sz="1200" dirty="0" err="1"/>
              <a:t>gymuned</a:t>
            </a:r>
            <a:r>
              <a:rPr lang="en-GB" sz="1200" dirty="0"/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/>
              <a:t>Dylunio</a:t>
            </a:r>
            <a:r>
              <a:rPr lang="en-GB" sz="1200" dirty="0"/>
              <a:t>, </a:t>
            </a:r>
            <a:r>
              <a:rPr lang="en-GB" sz="1200" dirty="0" err="1"/>
              <a:t>arwain</a:t>
            </a:r>
            <a:r>
              <a:rPr lang="en-GB" sz="1200" dirty="0"/>
              <a:t> a </a:t>
            </a:r>
            <a:r>
              <a:rPr lang="en-GB" sz="1200" dirty="0" err="1"/>
              <a:t>gweithredu</a:t>
            </a:r>
            <a:r>
              <a:rPr lang="en-GB" sz="1200" dirty="0"/>
              <a:t> </a:t>
            </a:r>
            <a:r>
              <a:rPr lang="en-GB" sz="1200" dirty="0" err="1"/>
              <a:t>cwricwlwm</a:t>
            </a:r>
            <a:r>
              <a:rPr lang="en-GB" sz="1200" dirty="0"/>
              <a:t> </a:t>
            </a:r>
            <a:r>
              <a:rPr lang="en-GB" sz="1200" dirty="0" err="1"/>
              <a:t>gwaith</a:t>
            </a:r>
            <a:r>
              <a:rPr lang="en-GB" sz="1200" dirty="0"/>
              <a:t> </a:t>
            </a:r>
            <a:r>
              <a:rPr lang="en-GB" sz="1200" dirty="0" err="1"/>
              <a:t>ieuenctid</a:t>
            </a:r>
            <a:r>
              <a:rPr lang="en-GB" sz="1200" dirty="0"/>
              <a:t>; </a:t>
            </a:r>
            <a:r>
              <a:rPr lang="en-GB" sz="1200" dirty="0" err="1"/>
              <a:t>Arwain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ddatblygu</a:t>
            </a:r>
            <a:r>
              <a:rPr lang="en-GB" sz="1200" dirty="0"/>
              <a:t> a </a:t>
            </a:r>
            <a:r>
              <a:rPr lang="en-GB" sz="1200" dirty="0" err="1"/>
              <a:t>gweithredu</a:t>
            </a:r>
            <a:r>
              <a:rPr lang="en-GB" sz="1200" dirty="0"/>
              <a:t> </a:t>
            </a:r>
            <a:r>
              <a:rPr lang="en-GB" sz="1200" dirty="0" err="1"/>
              <a:t>prosiect</a:t>
            </a:r>
            <a:r>
              <a:rPr lang="en-GB" sz="1200" dirty="0"/>
              <a:t>.</a:t>
            </a:r>
            <a:endParaRPr lang="en-GB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EA5D35-9AF8-430D-940C-DEA39B2A6E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32663" y="3328415"/>
            <a:ext cx="5235771" cy="325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780BCB-31E9-FA19-717E-47A2C96D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D6483A29-5F9E-C968-754D-6DF8E87F7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EAFF2F-0CEE-81B8-79EC-E14E90EC0514}"/>
              </a:ext>
            </a:extLst>
          </p:cNvPr>
          <p:cNvSpPr/>
          <p:nvPr/>
        </p:nvSpPr>
        <p:spPr>
          <a:xfrm>
            <a:off x="1305672" y="1034395"/>
            <a:ext cx="5237666" cy="4789210"/>
          </a:xfrm>
          <a:prstGeom prst="rect">
            <a:avLst/>
          </a:prstGeom>
          <a:solidFill>
            <a:srgbClr val="1137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r>
              <a:rPr lang="cy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Mwy o wybodaeth:</a:t>
            </a:r>
            <a:endParaRPr lang="en-GB" sz="20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025DB47-C9CE-00B8-103A-C75123AC2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816" y="4092187"/>
            <a:ext cx="2505471" cy="88697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963E32-171C-DCC0-E063-62870DB26AD0}"/>
              </a:ext>
            </a:extLst>
          </p:cNvPr>
          <p:cNvCxnSpPr/>
          <p:nvPr/>
        </p:nvCxnSpPr>
        <p:spPr>
          <a:xfrm>
            <a:off x="1508327" y="3793048"/>
            <a:ext cx="48453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TS logo">
            <a:extLst>
              <a:ext uri="{FF2B5EF4-FFF2-40B4-BE49-F238E27FC236}">
                <a16:creationId xmlns:a16="http://schemas.microsoft.com/office/drawing/2014/main" id="{169FF1FF-961C-7AC7-E080-F9204F54E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524" y="2319416"/>
            <a:ext cx="2882609" cy="950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BB00BC-D948-195F-F5E9-8963EADB91CF}"/>
              </a:ext>
            </a:extLst>
          </p:cNvPr>
          <p:cNvSpPr txBox="1"/>
          <p:nvPr/>
        </p:nvSpPr>
        <p:spPr>
          <a:xfrm>
            <a:off x="4278701" y="1892588"/>
            <a:ext cx="2216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Hyfforddiant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ETS Cymru</a:t>
            </a:r>
          </a:p>
        </p:txBody>
      </p:sp>
      <p:sp>
        <p:nvSpPr>
          <p:cNvPr id="17" name="Rounded Rectangle 16">
            <a:hlinkClick r:id="rId7"/>
            <a:extLst>
              <a:ext uri="{FF2B5EF4-FFF2-40B4-BE49-F238E27FC236}">
                <a16:creationId xmlns:a16="http://schemas.microsoft.com/office/drawing/2014/main" id="{0E4E03F3-76A1-9B92-1804-F1E7E6D27C42}"/>
              </a:ext>
            </a:extLst>
          </p:cNvPr>
          <p:cNvSpPr/>
          <p:nvPr/>
        </p:nvSpPr>
        <p:spPr>
          <a:xfrm>
            <a:off x="4582510" y="2292992"/>
            <a:ext cx="1713186" cy="263623"/>
          </a:xfrm>
          <a:prstGeom prst="roundRect">
            <a:avLst/>
          </a:prstGeom>
          <a:solidFill>
            <a:srgbClr val="C1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Ewch i’r wefan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27BC16-4B93-085C-FF14-9A5D35D1BA17}"/>
              </a:ext>
            </a:extLst>
          </p:cNvPr>
          <p:cNvSpPr txBox="1"/>
          <p:nvPr/>
        </p:nvSpPr>
        <p:spPr>
          <a:xfrm>
            <a:off x="4677970" y="2671950"/>
            <a:ext cx="1522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Cymwysterau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a 3</a:t>
            </a:r>
          </a:p>
        </p:txBody>
      </p:sp>
      <p:sp>
        <p:nvSpPr>
          <p:cNvPr id="19" name="Rounded Rectangle 18">
            <a:hlinkClick r:id="rId8"/>
            <a:extLst>
              <a:ext uri="{FF2B5EF4-FFF2-40B4-BE49-F238E27FC236}">
                <a16:creationId xmlns:a16="http://schemas.microsoft.com/office/drawing/2014/main" id="{47641919-26DA-1999-F58F-7772DCD40786}"/>
              </a:ext>
            </a:extLst>
          </p:cNvPr>
          <p:cNvSpPr/>
          <p:nvPr/>
        </p:nvSpPr>
        <p:spPr>
          <a:xfrm>
            <a:off x="4587985" y="3269270"/>
            <a:ext cx="1713186" cy="263623"/>
          </a:xfrm>
          <a:prstGeom prst="roundRect">
            <a:avLst/>
          </a:prstGeom>
          <a:solidFill>
            <a:srgbClr val="C1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Ewch i’r wefan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>
            <a:hlinkClick r:id="rId9"/>
            <a:extLst>
              <a:ext uri="{FF2B5EF4-FFF2-40B4-BE49-F238E27FC236}">
                <a16:creationId xmlns:a16="http://schemas.microsoft.com/office/drawing/2014/main" id="{75DD3F3B-CCF2-7D35-DD24-3B5D9D92E0E3}"/>
              </a:ext>
            </a:extLst>
          </p:cNvPr>
          <p:cNvSpPr/>
          <p:nvPr/>
        </p:nvSpPr>
        <p:spPr>
          <a:xfrm>
            <a:off x="1893958" y="5171353"/>
            <a:ext cx="1713186" cy="263623"/>
          </a:xfrm>
          <a:prstGeom prst="roundRect">
            <a:avLst/>
          </a:prstGeom>
          <a:solidFill>
            <a:srgbClr val="C1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Ewch i’r wefan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logo with text on it&#10;&#10;Description automatically generated">
            <a:extLst>
              <a:ext uri="{FF2B5EF4-FFF2-40B4-BE49-F238E27FC236}">
                <a16:creationId xmlns:a16="http://schemas.microsoft.com/office/drawing/2014/main" id="{697341CF-8C40-8081-59D7-06EA1DF920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9274" y="4071510"/>
            <a:ext cx="851494" cy="886973"/>
          </a:xfrm>
          <a:prstGeom prst="rect">
            <a:avLst/>
          </a:prstGeom>
        </p:spPr>
      </p:pic>
      <p:sp>
        <p:nvSpPr>
          <p:cNvPr id="26" name="Rounded Rectangle 25">
            <a:hlinkClick r:id="rId11"/>
            <a:extLst>
              <a:ext uri="{FF2B5EF4-FFF2-40B4-BE49-F238E27FC236}">
                <a16:creationId xmlns:a16="http://schemas.microsoft.com/office/drawing/2014/main" id="{6C0C95BC-693F-2A53-4417-FD4A02B78099}"/>
              </a:ext>
            </a:extLst>
          </p:cNvPr>
          <p:cNvSpPr/>
          <p:nvPr/>
        </p:nvSpPr>
        <p:spPr>
          <a:xfrm>
            <a:off x="4338428" y="5171262"/>
            <a:ext cx="1713186" cy="263623"/>
          </a:xfrm>
          <a:prstGeom prst="roundRect">
            <a:avLst/>
          </a:prstGeom>
          <a:solidFill>
            <a:srgbClr val="C1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Ewch i’r wefan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5A7A47-436F-F758-BD35-327A56A4839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1718" r="21718"/>
          <a:stretch/>
        </p:blipFill>
        <p:spPr>
          <a:xfrm>
            <a:off x="6737190" y="391884"/>
            <a:ext cx="5230641" cy="61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>
            <a:extLst>
              <a:ext uri="{FF2B5EF4-FFF2-40B4-BE49-F238E27FC236}">
                <a16:creationId xmlns:a16="http://schemas.microsoft.com/office/drawing/2014/main" id="{4AC9CD59-9E03-6D4E-96BC-CED1D2728842}"/>
              </a:ext>
            </a:extLst>
          </p:cNvPr>
          <p:cNvSpPr/>
          <p:nvPr/>
        </p:nvSpPr>
        <p:spPr>
          <a:xfrm rot="8100000">
            <a:off x="1104943" y="789624"/>
            <a:ext cx="4399079" cy="439907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C13554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19701-EE39-1053-2FD4-89953CF3868F}"/>
              </a:ext>
            </a:extLst>
          </p:cNvPr>
          <p:cNvSpPr txBox="1"/>
          <p:nvPr/>
        </p:nvSpPr>
        <p:spPr>
          <a:xfrm>
            <a:off x="2024339" y="2413337"/>
            <a:ext cx="2560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13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 </a:t>
            </a:r>
            <a:r>
              <a:rPr lang="en-GB" sz="2000" b="1" dirty="0" err="1">
                <a:solidFill>
                  <a:srgbClr val="C13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GB" sz="2000" b="1" dirty="0">
                <a:solidFill>
                  <a:srgbClr val="C13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GB" sz="2000" b="1" dirty="0" err="1">
                <a:solidFill>
                  <a:srgbClr val="C13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Mynediad</a:t>
            </a:r>
            <a:r>
              <a:rPr lang="en-GB" sz="2000" b="1" dirty="0">
                <a:solidFill>
                  <a:srgbClr val="C13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GB" sz="2000" b="1" dirty="0" err="1">
                <a:solidFill>
                  <a:srgbClr val="C13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GB" sz="2000" b="1" dirty="0">
                <a:solidFill>
                  <a:srgbClr val="C135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1-2 </a:t>
            </a:r>
            <a:r>
              <a:rPr lang="cy-GB" sz="2000" b="1" dirty="0">
                <a:solidFill>
                  <a:srgbClr val="C135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Cyflwyniad i Waith Ieuenctid</a:t>
            </a:r>
            <a:endParaRPr lang="en-US" sz="2000" b="1" dirty="0">
              <a:solidFill>
                <a:srgbClr val="C13554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D349F-B47B-6D63-B384-5A86F41BFA5B}"/>
              </a:ext>
            </a:extLst>
          </p:cNvPr>
          <p:cNvSpPr txBox="1"/>
          <p:nvPr/>
        </p:nvSpPr>
        <p:spPr>
          <a:xfrm>
            <a:off x="6096000" y="1931828"/>
            <a:ext cx="553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Youth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A2744-23E0-1E3D-499D-248142FC738F}"/>
              </a:ext>
            </a:extLst>
          </p:cNvPr>
          <p:cNvSpPr txBox="1"/>
          <p:nvPr/>
        </p:nvSpPr>
        <p:spPr>
          <a:xfrm>
            <a:off x="6096000" y="2564470"/>
            <a:ext cx="5536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Gall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hwn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fod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sesiwn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ymsefydlu’r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sefydliad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hyfforddiant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neu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gymwysterau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wahanol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lefelau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cymhlethdod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Mae’n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cynnwys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cwrs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Cerrig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Camu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Cyngor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Cymreig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Gwasanaethau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Gwirfoddol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chyflwyniad Lefel 1 Agored.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557A33-2213-622A-534E-01A31531C185}"/>
              </a:ext>
            </a:extLst>
          </p:cNvPr>
          <p:cNvCxnSpPr>
            <a:cxnSpLocks/>
          </p:cNvCxnSpPr>
          <p:nvPr/>
        </p:nvCxnSpPr>
        <p:spPr>
          <a:xfrm>
            <a:off x="6177020" y="4165969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EE8B6-FCC0-2C03-541C-5A1BA5146F07}"/>
              </a:ext>
            </a:extLst>
          </p:cNvPr>
          <p:cNvSpPr txBox="1"/>
          <p:nvPr/>
        </p:nvSpPr>
        <p:spPr>
          <a:xfrm>
            <a:off x="6177019" y="4424459"/>
            <a:ext cx="5455535" cy="646331"/>
          </a:xfrm>
          <a:prstGeom prst="rect">
            <a:avLst/>
          </a:prstGeom>
          <a:solidFill>
            <a:srgbClr val="C13554"/>
          </a:solidFill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Rydych yn 14+ oed ac â diddordeb mewn gweithio gyda phobl ifanc yn y dyfodol.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phic 14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B7E738E6-E718-7DEC-602E-349576FED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3D993A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D349F-B47B-6D63-B384-5A86F41BFA5B}"/>
              </a:ext>
            </a:extLst>
          </p:cNvPr>
          <p:cNvSpPr txBox="1"/>
          <p:nvPr/>
        </p:nvSpPr>
        <p:spPr>
          <a:xfrm>
            <a:off x="6096001" y="728699"/>
            <a:ext cx="40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Addysg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Bellach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Tystysgrif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A2744-23E0-1E3D-499D-248142FC738F}"/>
              </a:ext>
            </a:extLst>
          </p:cNvPr>
          <p:cNvSpPr txBox="1"/>
          <p:nvPr/>
        </p:nvSpPr>
        <p:spPr>
          <a:xfrm>
            <a:off x="6096000" y="2166099"/>
            <a:ext cx="5536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Mae’r gweithwyr hyn yn cynorthwyo i ddarparu gwaith ieuenctid gweithredol dan arweinyddiaeth a chyfarwyddyd gweithwyr ieuenctid â chymwysterau proffesiynol.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557A33-2213-622A-534E-01A31531C185}"/>
              </a:ext>
            </a:extLst>
          </p:cNvPr>
          <p:cNvCxnSpPr>
            <a:cxnSpLocks/>
          </p:cNvCxnSpPr>
          <p:nvPr/>
        </p:nvCxnSpPr>
        <p:spPr>
          <a:xfrm>
            <a:off x="6177022" y="3377432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EE8B6-FCC0-2C03-541C-5A1BA5146F07}"/>
              </a:ext>
            </a:extLst>
          </p:cNvPr>
          <p:cNvSpPr txBox="1"/>
          <p:nvPr/>
        </p:nvSpPr>
        <p:spPr>
          <a:xfrm>
            <a:off x="6177021" y="5390911"/>
            <a:ext cx="5455535" cy="1200329"/>
          </a:xfrm>
          <a:prstGeom prst="rect">
            <a:avLst/>
          </a:prstGeom>
          <a:solidFill>
            <a:srgbClr val="3D993A"/>
          </a:solidFill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Rydych chi'n 16+ oed neu yn cychwyn gwneud gwaith ieuenctid. Mae gennych ychydig o brofiad o waith ieuenctid ac yn dymuno gweithio gyda phobl ifanc fel Gweithiwr Cefnogi Ieuenctid.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57AA1-B77A-E625-5FEE-240EA6E4E6E3}"/>
              </a:ext>
            </a:extLst>
          </p:cNvPr>
          <p:cNvSpPr txBox="1"/>
          <p:nvPr/>
        </p:nvSpPr>
        <p:spPr>
          <a:xfrm>
            <a:off x="6109452" y="1765989"/>
            <a:ext cx="529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Gweithiwr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Cefnogi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Cynorthwyol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JNC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684439" y="1979189"/>
            <a:ext cx="32624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US" sz="3600" b="1" dirty="0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pPr algn="ctr"/>
            <a:r>
              <a:rPr lang="en-GB" sz="2000" dirty="0" err="1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Tystysgrif</a:t>
            </a:r>
            <a:r>
              <a:rPr lang="en-GB" sz="2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mewn</a:t>
            </a:r>
            <a:r>
              <a:rPr lang="en-GB" sz="2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Ymarfer</a:t>
            </a:r>
            <a:r>
              <a:rPr lang="en-GB" sz="2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Gwaith </a:t>
            </a:r>
            <a:r>
              <a:rPr lang="en-GB" sz="2000" dirty="0" err="1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endParaRPr lang="en-US" sz="2000" dirty="0">
              <a:solidFill>
                <a:srgbClr val="3D99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E18651-06F2-EB04-C8B8-68006C3895F2}"/>
              </a:ext>
            </a:extLst>
          </p:cNvPr>
          <p:cNvSpPr/>
          <p:nvPr/>
        </p:nvSpPr>
        <p:spPr>
          <a:xfrm>
            <a:off x="4330731" y="728699"/>
            <a:ext cx="1016873" cy="10168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43B30-6AEE-E574-A051-624643F43FA2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26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Credydau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652DD-2931-7AA8-2E28-A974060E52BE}"/>
              </a:ext>
            </a:extLst>
          </p:cNvPr>
          <p:cNvSpPr txBox="1"/>
          <p:nvPr/>
        </p:nvSpPr>
        <p:spPr>
          <a:xfrm>
            <a:off x="6109452" y="3390241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Sefydliadau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dyfarnu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logo with colorful circles&#10;&#10;Description automatically generated">
            <a:extLst>
              <a:ext uri="{FF2B5EF4-FFF2-40B4-BE49-F238E27FC236}">
                <a16:creationId xmlns:a16="http://schemas.microsoft.com/office/drawing/2014/main" id="{1063335F-82CE-045E-79B3-39EDC29E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21" y="3861621"/>
            <a:ext cx="1351014" cy="1351014"/>
          </a:xfrm>
          <a:prstGeom prst="rect">
            <a:avLst/>
          </a:prstGeom>
        </p:spPr>
      </p:pic>
      <p:pic>
        <p:nvPicPr>
          <p:cNvPr id="4" name="Graphic 3" descr="Back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8ACA4A9D-444A-29F5-1246-1346F45A8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A5281-197D-F888-07A9-7DC6E32CFCFA}"/>
              </a:ext>
            </a:extLst>
          </p:cNvPr>
          <p:cNvSpPr txBox="1"/>
          <p:nvPr/>
        </p:nvSpPr>
        <p:spPr>
          <a:xfrm>
            <a:off x="9176903" y="1381268"/>
            <a:ext cx="2701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(yn cynnwys Dyfarniad Lefel 2)</a:t>
            </a:r>
            <a:endParaRPr lang="en-GB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4F344-E656-E2CD-C7AB-4EB65EB35ED5}"/>
              </a:ext>
            </a:extLst>
          </p:cNvPr>
          <p:cNvSpPr txBox="1"/>
          <p:nvPr/>
        </p:nvSpPr>
        <p:spPr>
          <a:xfrm>
            <a:off x="7661728" y="4320657"/>
            <a:ext cx="341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prentisiaethau ar gael hefyd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3D993A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D349F-B47B-6D63-B384-5A86F41BFA5B}"/>
              </a:ext>
            </a:extLst>
          </p:cNvPr>
          <p:cNvSpPr txBox="1"/>
          <p:nvPr/>
        </p:nvSpPr>
        <p:spPr>
          <a:xfrm>
            <a:off x="6096001" y="564149"/>
            <a:ext cx="4036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Addysg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Bellach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Tystysgrif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A2744-23E0-1E3D-499D-248142FC738F}"/>
              </a:ext>
            </a:extLst>
          </p:cNvPr>
          <p:cNvSpPr txBox="1"/>
          <p:nvPr/>
        </p:nvSpPr>
        <p:spPr>
          <a:xfrm>
            <a:off x="6096000" y="2001549"/>
            <a:ext cx="5264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Mae’r gweithwyr hyn yn darparu gwaith ieuenctid gweithredol dan arweinyddiaeth a chyfarwyddyd gweithwyr ieuenctid â chymwysterau proffesiynol.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557A33-2213-622A-534E-01A31531C185}"/>
              </a:ext>
            </a:extLst>
          </p:cNvPr>
          <p:cNvCxnSpPr>
            <a:cxnSpLocks/>
          </p:cNvCxnSpPr>
          <p:nvPr/>
        </p:nvCxnSpPr>
        <p:spPr>
          <a:xfrm>
            <a:off x="6177022" y="3103154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EE8B6-FCC0-2C03-541C-5A1BA5146F07}"/>
              </a:ext>
            </a:extLst>
          </p:cNvPr>
          <p:cNvSpPr txBox="1"/>
          <p:nvPr/>
        </p:nvSpPr>
        <p:spPr>
          <a:xfrm>
            <a:off x="6177021" y="5226361"/>
            <a:ext cx="5536557" cy="1200329"/>
          </a:xfrm>
          <a:prstGeom prst="rect">
            <a:avLst/>
          </a:prstGeom>
          <a:solidFill>
            <a:srgbClr val="3D993A"/>
          </a:solidFill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Rydych yn 18+ oed ac mae gennych rywfaint o brofiad mewn gwaith ieuenctid.  Hoffech chi weithio gyda phobl ifanc fel Gweithiwr Cefnogi Ieuenctid a gallwch hefyd ddefnyddio'r profiad hwn i gael mynediad at raglenni AU.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57AA1-B77A-E625-5FEE-240EA6E4E6E3}"/>
              </a:ext>
            </a:extLst>
          </p:cNvPr>
          <p:cNvSpPr txBox="1"/>
          <p:nvPr/>
        </p:nvSpPr>
        <p:spPr>
          <a:xfrm>
            <a:off x="6109452" y="1601439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Gweithiwr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Cefnogi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JNC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810760" y="1979189"/>
            <a:ext cx="30097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US" sz="3600" b="1" dirty="0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  <a:p>
            <a:pPr algn="ctr"/>
            <a:r>
              <a:rPr lang="en-GB" sz="2000" dirty="0" err="1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Tystysgrif</a:t>
            </a:r>
            <a:r>
              <a:rPr lang="en-GB" sz="2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mewn</a:t>
            </a:r>
            <a:r>
              <a:rPr lang="en-GB" sz="2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Ymarfer</a:t>
            </a:r>
            <a:r>
              <a:rPr lang="en-GB" sz="2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Gwaith </a:t>
            </a:r>
            <a:r>
              <a:rPr lang="en-GB" sz="2000" dirty="0" err="1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endParaRPr lang="en-US" sz="2000" dirty="0">
              <a:solidFill>
                <a:srgbClr val="3D99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E18651-06F2-EB04-C8B8-68006C3895F2}"/>
              </a:ext>
            </a:extLst>
          </p:cNvPr>
          <p:cNvSpPr/>
          <p:nvPr/>
        </p:nvSpPr>
        <p:spPr>
          <a:xfrm>
            <a:off x="4330731" y="728699"/>
            <a:ext cx="1016873" cy="10168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43B30-6AEE-E574-A051-624643F43FA2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27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Credydau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652DD-2931-7AA8-2E28-A974060E52BE}"/>
              </a:ext>
            </a:extLst>
          </p:cNvPr>
          <p:cNvSpPr txBox="1"/>
          <p:nvPr/>
        </p:nvSpPr>
        <p:spPr>
          <a:xfrm>
            <a:off x="6109452" y="3225691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Sefydliadau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dyfarnu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logo with colorful circles&#10;&#10;Description automatically generated">
            <a:extLst>
              <a:ext uri="{FF2B5EF4-FFF2-40B4-BE49-F238E27FC236}">
                <a16:creationId xmlns:a16="http://schemas.microsoft.com/office/drawing/2014/main" id="{1063335F-82CE-045E-79B3-39EDC29E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21" y="3697071"/>
            <a:ext cx="1351014" cy="1351014"/>
          </a:xfrm>
          <a:prstGeom prst="rect">
            <a:avLst/>
          </a:prstGeom>
        </p:spPr>
      </p:pic>
      <p:pic>
        <p:nvPicPr>
          <p:cNvPr id="4" name="Graphic 3" descr="Back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F4F0A410-7B9C-BC4A-BA47-E71DEB964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9E0162-5E35-82D3-8739-62CEE33282CA}"/>
              </a:ext>
            </a:extLst>
          </p:cNvPr>
          <p:cNvSpPr txBox="1"/>
          <p:nvPr/>
        </p:nvSpPr>
        <p:spPr>
          <a:xfrm>
            <a:off x="9185529" y="1216718"/>
            <a:ext cx="2738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(yn cynnwys Dyfarniad Lefel 2)</a:t>
            </a:r>
            <a:endParaRPr lang="en-GB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A5E6B3-A9E9-B3EC-49C7-FC56E9EC7663}"/>
              </a:ext>
            </a:extLst>
          </p:cNvPr>
          <p:cNvSpPr/>
          <p:nvPr/>
        </p:nvSpPr>
        <p:spPr>
          <a:xfrm>
            <a:off x="1497055" y="5130595"/>
            <a:ext cx="3637181" cy="744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hyn yn eich galluogi i gofrestru gyda Chyngor y Gweithlu Addysg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40B39-6DB3-6E8A-80A0-75CB25B40869}"/>
              </a:ext>
            </a:extLst>
          </p:cNvPr>
          <p:cNvSpPr txBox="1"/>
          <p:nvPr/>
        </p:nvSpPr>
        <p:spPr>
          <a:xfrm>
            <a:off x="7661728" y="4187912"/>
            <a:ext cx="33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prentisiaethau ar gael hefyd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05ACC-4E64-B58B-A8FC-FBF0FBF13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9BA55E5A-8DB8-6546-D090-29CC89F81250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3D993A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07F43-91C9-526B-1E08-65A6505F5644}"/>
              </a:ext>
            </a:extLst>
          </p:cNvPr>
          <p:cNvSpPr txBox="1"/>
          <p:nvPr/>
        </p:nvSpPr>
        <p:spPr>
          <a:xfrm>
            <a:off x="6096001" y="564149"/>
            <a:ext cx="4036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Education Level 3 Diploma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E85D2-E894-4D10-79CE-D2C87D919F5E}"/>
              </a:ext>
            </a:extLst>
          </p:cNvPr>
          <p:cNvSpPr txBox="1"/>
          <p:nvPr/>
        </p:nvSpPr>
        <p:spPr>
          <a:xfrm>
            <a:off x="6096000" y="2001549"/>
            <a:ext cx="526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Yn </a:t>
            </a:r>
            <a:r>
              <a:rPr lang="en-GB" dirty="0" err="1">
                <a:solidFill>
                  <a:schemeClr val="bg1"/>
                </a:solidFill>
              </a:rPr>
              <a:t>eich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paratoi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arwain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gwaith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gyda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phobl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ifanc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mewn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amrywiaeth</a:t>
            </a:r>
            <a:r>
              <a:rPr lang="en-GB" dirty="0">
                <a:solidFill>
                  <a:schemeClr val="bg1"/>
                </a:solidFill>
              </a:rPr>
              <a:t> o </a:t>
            </a:r>
            <a:r>
              <a:rPr lang="en-GB" dirty="0" err="1">
                <a:solidFill>
                  <a:schemeClr val="bg1"/>
                </a:solidFill>
              </a:rPr>
              <a:t>leoliadau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gwaith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ieuenctid</a:t>
            </a:r>
            <a:r>
              <a:rPr lang="en-GB" dirty="0">
                <a:solidFill>
                  <a:schemeClr val="bg1"/>
                </a:solidFill>
              </a:rPr>
              <a:t> ac </a:t>
            </a:r>
            <a:r>
              <a:rPr lang="en-GB" dirty="0" err="1">
                <a:solidFill>
                  <a:schemeClr val="bg1"/>
                </a:solidFill>
              </a:rPr>
              <a:t>arbenigo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mewn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pynciau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sy’n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berthnasol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chi neu </a:t>
            </a:r>
            <a:r>
              <a:rPr lang="en-GB" dirty="0" err="1">
                <a:solidFill>
                  <a:schemeClr val="bg1"/>
                </a:solidFill>
              </a:rPr>
              <a:t>eich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gwaith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E6A6EE-8E79-E7C1-C5E6-4A9EE6324E25}"/>
              </a:ext>
            </a:extLst>
          </p:cNvPr>
          <p:cNvCxnSpPr>
            <a:cxnSpLocks/>
          </p:cNvCxnSpPr>
          <p:nvPr/>
        </p:nvCxnSpPr>
        <p:spPr>
          <a:xfrm>
            <a:off x="6177022" y="3231170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BB4A62-8E2B-5448-4AD4-0E6CFBCE8C8E}"/>
              </a:ext>
            </a:extLst>
          </p:cNvPr>
          <p:cNvSpPr txBox="1"/>
          <p:nvPr/>
        </p:nvSpPr>
        <p:spPr>
          <a:xfrm>
            <a:off x="6177021" y="5226361"/>
            <a:ext cx="5536557" cy="1200329"/>
          </a:xfrm>
          <a:prstGeom prst="rect">
            <a:avLst/>
          </a:prstGeom>
          <a:solidFill>
            <a:srgbClr val="3D993A"/>
          </a:solidFill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Rydych yn 18+ oed ac mae gennych rywfaint o brofiad mewn gwaith ieuenctid.  Hoffech chi weithio gyda phobl ifanc fel Gweithiwr Cefnogi Ieuenctid a gallwch hefyd ddefnyddio'r profiad hwn i gael mynediad at raglenni AU.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FEA69-4459-2385-4A3F-29A8B1C21430}"/>
              </a:ext>
            </a:extLst>
          </p:cNvPr>
          <p:cNvSpPr txBox="1"/>
          <p:nvPr/>
        </p:nvSpPr>
        <p:spPr>
          <a:xfrm>
            <a:off x="6109452" y="1601439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Gweithiwr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Cefnogi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JNC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0A612-6793-6BD5-7E99-D5EE41A53B14}"/>
              </a:ext>
            </a:extLst>
          </p:cNvPr>
          <p:cNvSpPr txBox="1"/>
          <p:nvPr/>
        </p:nvSpPr>
        <p:spPr>
          <a:xfrm>
            <a:off x="1724631" y="1979189"/>
            <a:ext cx="31820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US" sz="3600" b="1" dirty="0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  <a:p>
            <a:pPr algn="ctr"/>
            <a:r>
              <a:rPr lang="en-GB" sz="2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Diploma </a:t>
            </a:r>
            <a:r>
              <a:rPr lang="en-GB" sz="2000" dirty="0" err="1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mewn</a:t>
            </a:r>
            <a:r>
              <a:rPr lang="en-GB" sz="2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Ymarfer</a:t>
            </a:r>
            <a:r>
              <a:rPr lang="en-GB" sz="2000" dirty="0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Gwaith </a:t>
            </a:r>
            <a:r>
              <a:rPr lang="en-GB" sz="2000" dirty="0" err="1">
                <a:solidFill>
                  <a:srgbClr val="3D9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endParaRPr lang="en-US" sz="2000" dirty="0">
              <a:solidFill>
                <a:srgbClr val="3D99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FC86DB-DBA2-7667-BCF8-65F6E8420E1B}"/>
              </a:ext>
            </a:extLst>
          </p:cNvPr>
          <p:cNvSpPr/>
          <p:nvPr/>
        </p:nvSpPr>
        <p:spPr>
          <a:xfrm>
            <a:off x="4330731" y="728699"/>
            <a:ext cx="1016873" cy="10168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F5EFEC-315E-B711-8279-86EC8A383E47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Credydau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A9378-9041-2263-6B79-E6F049A1E02B}"/>
              </a:ext>
            </a:extLst>
          </p:cNvPr>
          <p:cNvSpPr txBox="1"/>
          <p:nvPr/>
        </p:nvSpPr>
        <p:spPr>
          <a:xfrm>
            <a:off x="6109452" y="3225691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Sefydliadau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dyfarnu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logo with colorful circles&#10;&#10;Description automatically generated">
            <a:extLst>
              <a:ext uri="{FF2B5EF4-FFF2-40B4-BE49-F238E27FC236}">
                <a16:creationId xmlns:a16="http://schemas.microsoft.com/office/drawing/2014/main" id="{9CFA7348-D074-D61E-0D75-68F663A1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21" y="3697071"/>
            <a:ext cx="1351014" cy="1351014"/>
          </a:xfrm>
          <a:prstGeom prst="rect">
            <a:avLst/>
          </a:prstGeom>
        </p:spPr>
      </p:pic>
      <p:pic>
        <p:nvPicPr>
          <p:cNvPr id="4" name="Graphic 3" descr="Back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336ED2FC-16A2-35E0-CD9A-3974FE2D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68FF8D-8C92-874E-D8AA-7FB238F00378}"/>
              </a:ext>
            </a:extLst>
          </p:cNvPr>
          <p:cNvSpPr txBox="1"/>
          <p:nvPr/>
        </p:nvSpPr>
        <p:spPr>
          <a:xfrm>
            <a:off x="8905336" y="1216718"/>
            <a:ext cx="2808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cy-GB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 cynnwys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Tystysgrif</a:t>
            </a:r>
            <a:r>
              <a:rPr lang="cy-GB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Lefel 3</a:t>
            </a:r>
            <a:r>
              <a:rPr lang="en-GB" sz="1600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endParaRPr lang="en-GB" sz="16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CD77C08-ED35-A08C-FFAB-9D2816A82BE8}"/>
              </a:ext>
            </a:extLst>
          </p:cNvPr>
          <p:cNvSpPr/>
          <p:nvPr/>
        </p:nvSpPr>
        <p:spPr>
          <a:xfrm>
            <a:off x="1497055" y="5130595"/>
            <a:ext cx="3637181" cy="744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hyn yn eich galluogi i gofrestru gyda Chyngor y Gweithlu Addysg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42A6E2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504383" y="1979189"/>
            <a:ext cx="36225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US" sz="3600" b="1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  <a:p>
            <a:pPr algn="ctr"/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Tystysgrif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Addysg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Uwch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Gwaith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Chymuned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42A6E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43B30-6AEE-E574-A051-624643F43FA2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Credydau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3B180-BBEA-84F3-4AA0-33FB12409616}"/>
              </a:ext>
            </a:extLst>
          </p:cNvPr>
          <p:cNvSpPr txBox="1"/>
          <p:nvPr/>
        </p:nvSpPr>
        <p:spPr>
          <a:xfrm>
            <a:off x="6096000" y="1119851"/>
            <a:ext cx="5536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 yw cyflawniadau addysg uwch ar y lefel hon yn unig yn eich cymhwyso fel gweithiwr ieuenctid cymwys JNC, fodd bynnag mae dysgu ar y lefel hon yn ffurfio rhan o'r radd BA (</a:t>
            </a:r>
            <a:r>
              <a:rPr lang="cy-GB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Anrh</a:t>
            </a:r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Gwaith Ieuenctid a Chymunedol </a:t>
            </a:r>
            <a:r>
              <a:rPr lang="cy-GB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(gall teitlau amrywio yn dibynnu ar y brifysgol)</a:t>
            </a:r>
            <a:endParaRPr lang="en-GB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61BC40B8-8400-B158-687A-4BBAFC811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C50615-B9B5-76B3-661E-1D6773A9CAC5}"/>
              </a:ext>
            </a:extLst>
          </p:cNvPr>
          <p:cNvCxnSpPr>
            <a:cxnSpLocks/>
          </p:cNvCxnSpPr>
          <p:nvPr/>
        </p:nvCxnSpPr>
        <p:spPr>
          <a:xfrm>
            <a:off x="6177022" y="2734672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85883B-20A0-E977-2E68-0C89CFB4C2BB}"/>
              </a:ext>
            </a:extLst>
          </p:cNvPr>
          <p:cNvSpPr txBox="1"/>
          <p:nvPr/>
        </p:nvSpPr>
        <p:spPr>
          <a:xfrm>
            <a:off x="6109452" y="2857209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Darparwyr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hyfforddiant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B21486-72B2-9D3C-D1F0-F53CF898C824}"/>
              </a:ext>
            </a:extLst>
          </p:cNvPr>
          <p:cNvSpPr/>
          <p:nvPr/>
        </p:nvSpPr>
        <p:spPr>
          <a:xfrm>
            <a:off x="6175257" y="3326404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logo for a university&#10;&#10;Description automatically generated">
            <a:extLst>
              <a:ext uri="{FF2B5EF4-FFF2-40B4-BE49-F238E27FC236}">
                <a16:creationId xmlns:a16="http://schemas.microsoft.com/office/drawing/2014/main" id="{C96642F2-15E3-EC30-9DEA-B44741567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426" y="3528635"/>
            <a:ext cx="1217961" cy="8621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A839167-FEE4-A5AD-6828-BD45FA46200F}"/>
              </a:ext>
            </a:extLst>
          </p:cNvPr>
          <p:cNvSpPr/>
          <p:nvPr/>
        </p:nvSpPr>
        <p:spPr>
          <a:xfrm>
            <a:off x="7580081" y="3326404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548DB9-C204-E53F-7877-47E1D4256549}"/>
              </a:ext>
            </a:extLst>
          </p:cNvPr>
          <p:cNvSpPr/>
          <p:nvPr/>
        </p:nvSpPr>
        <p:spPr>
          <a:xfrm>
            <a:off x="8992279" y="3326404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-up of a sign&#10;&#10;Description automatically generated">
            <a:extLst>
              <a:ext uri="{FF2B5EF4-FFF2-40B4-BE49-F238E27FC236}">
                <a16:creationId xmlns:a16="http://schemas.microsoft.com/office/drawing/2014/main" id="{ACD5565E-B367-E0A8-6F70-874B34B7F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523" y="3711791"/>
            <a:ext cx="1179993" cy="5259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EB7733-CB49-0215-D1F4-D6788FD01158}"/>
              </a:ext>
            </a:extLst>
          </p:cNvPr>
          <p:cNvSpPr txBox="1"/>
          <p:nvPr/>
        </p:nvSpPr>
        <p:spPr>
          <a:xfrm>
            <a:off x="6177021" y="4715770"/>
            <a:ext cx="5455535" cy="923330"/>
          </a:xfrm>
          <a:prstGeom prst="rect">
            <a:avLst/>
          </a:prstGeom>
          <a:solidFill>
            <a:srgbClr val="42A6E2"/>
          </a:solidFill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gennych gymwysterau Lefel A, cymhwyster GCI Lefel 3 neu brofiad perthnasol ac yn dymuno cymhwyso fel Gweithiwr Ieuenctid Proffesiynol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70FC1DF-1E91-6935-D9B0-874F758EA5BA}"/>
              </a:ext>
            </a:extLst>
          </p:cNvPr>
          <p:cNvSpPr/>
          <p:nvPr/>
        </p:nvSpPr>
        <p:spPr>
          <a:xfrm>
            <a:off x="1497055" y="5130595"/>
            <a:ext cx="3637181" cy="744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hyn yn eich galluogi i gofrestru gyda Chyngor y Gweithlu Addysg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3377AEE-1D93-0519-B03A-3A264BEDF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586" y="3826740"/>
            <a:ext cx="1204972" cy="2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42A6E2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663251" y="1920444"/>
            <a:ext cx="3304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US" sz="3600" b="1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  <a:p>
            <a:pPr algn="ctr"/>
            <a:r>
              <a:rPr lang="sv-SE" sz="2000" dirty="0">
                <a:solidFill>
                  <a:srgbClr val="42A6E2"/>
                </a:solidFill>
              </a:rPr>
              <a:t>Diploma Addysg Uwch / Gradd Sylfaen</a:t>
            </a:r>
            <a:r>
              <a:rPr lang="en-US" sz="2000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Gwaith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Chymuned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42A6E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43B30-6AEE-E574-A051-624643F43FA2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Credydau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3B180-BBEA-84F3-4AA0-33FB12409616}"/>
              </a:ext>
            </a:extLst>
          </p:cNvPr>
          <p:cNvSpPr txBox="1"/>
          <p:nvPr/>
        </p:nvSpPr>
        <p:spPr>
          <a:xfrm>
            <a:off x="6096000" y="1119851"/>
            <a:ext cx="5536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 yw cyflawniadau addysg uwch ar y lefel hon yn unig yn eich cymhwyso fel gweithiwr ieuenctid cymwys JNC, fodd bynnag mae dysgu ar y lefel hon yn ffurfio rhan o'r radd BA (</a:t>
            </a:r>
            <a:r>
              <a:rPr lang="cy-GB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Anrh</a:t>
            </a:r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Gwaith Ieuenctid a Chymunedol </a:t>
            </a:r>
            <a:r>
              <a:rPr lang="cy-GB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(gall teitlau amrywio yn dibynnu ar y brifysgol)</a:t>
            </a:r>
            <a:endParaRPr lang="en-GB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008036EA-0BDF-D01B-0737-49DFF038C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28E010-A839-FAD7-3B6C-A4840225CD7D}"/>
              </a:ext>
            </a:extLst>
          </p:cNvPr>
          <p:cNvCxnSpPr>
            <a:cxnSpLocks/>
          </p:cNvCxnSpPr>
          <p:nvPr/>
        </p:nvCxnSpPr>
        <p:spPr>
          <a:xfrm>
            <a:off x="6177022" y="2751674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0E943D-352A-7DF2-AE99-F59C35038FA0}"/>
              </a:ext>
            </a:extLst>
          </p:cNvPr>
          <p:cNvSpPr txBox="1"/>
          <p:nvPr/>
        </p:nvSpPr>
        <p:spPr>
          <a:xfrm>
            <a:off x="6109452" y="2874211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Darparwyr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hyfforddiant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6850A-276A-962B-897D-2F4FC2A5B60B}"/>
              </a:ext>
            </a:extLst>
          </p:cNvPr>
          <p:cNvSpPr/>
          <p:nvPr/>
        </p:nvSpPr>
        <p:spPr>
          <a:xfrm>
            <a:off x="6175257" y="334340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for a university&#10;&#10;Description automatically generated">
            <a:extLst>
              <a:ext uri="{FF2B5EF4-FFF2-40B4-BE49-F238E27FC236}">
                <a16:creationId xmlns:a16="http://schemas.microsoft.com/office/drawing/2014/main" id="{36052377-42B3-B462-281B-4F491E4F2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426" y="3545637"/>
            <a:ext cx="1217961" cy="8621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DD156E-89EC-1904-03B4-14803F61192B}"/>
              </a:ext>
            </a:extLst>
          </p:cNvPr>
          <p:cNvSpPr/>
          <p:nvPr/>
        </p:nvSpPr>
        <p:spPr>
          <a:xfrm>
            <a:off x="7580081" y="334340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DD835-ECC6-CDFC-7DF5-B2DA7BFC70A6}"/>
              </a:ext>
            </a:extLst>
          </p:cNvPr>
          <p:cNvSpPr/>
          <p:nvPr/>
        </p:nvSpPr>
        <p:spPr>
          <a:xfrm>
            <a:off x="8992279" y="334340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-up of a sign&#10;&#10;Description automatically generated">
            <a:extLst>
              <a:ext uri="{FF2B5EF4-FFF2-40B4-BE49-F238E27FC236}">
                <a16:creationId xmlns:a16="http://schemas.microsoft.com/office/drawing/2014/main" id="{D48810B6-E968-1116-1053-13992F854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523" y="3728793"/>
            <a:ext cx="1179993" cy="5259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B44552-D72A-407E-BA33-52EC726B67D5}"/>
              </a:ext>
            </a:extLst>
          </p:cNvPr>
          <p:cNvSpPr txBox="1"/>
          <p:nvPr/>
        </p:nvSpPr>
        <p:spPr>
          <a:xfrm>
            <a:off x="6177021" y="4743884"/>
            <a:ext cx="5455535" cy="923330"/>
          </a:xfrm>
          <a:prstGeom prst="rect">
            <a:avLst/>
          </a:prstGeom>
          <a:solidFill>
            <a:srgbClr val="42A6E2"/>
          </a:solidFill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gennych gymwysterau Lefel A, cymhwyster GCI Lefel 3 neu brofiad perthnasol ac yn dymuno cymhwyso fel Gweithiwr Ieuenctid Proffesiynol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0D25B-73EC-5B72-9C1C-9CE8DDFEEB07}"/>
              </a:ext>
            </a:extLst>
          </p:cNvPr>
          <p:cNvSpPr txBox="1"/>
          <p:nvPr/>
        </p:nvSpPr>
        <p:spPr>
          <a:xfrm>
            <a:off x="1984326" y="4670258"/>
            <a:ext cx="2679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rgbClr val="113761"/>
                </a:solidFill>
                <a:latin typeface="Calibri" panose="020F0502020204030204" pitchFamily="34" charset="0"/>
              </a:rPr>
              <a:t>Cyfanswm</a:t>
            </a:r>
            <a:r>
              <a:rPr lang="en-GB" sz="1600" dirty="0">
                <a:solidFill>
                  <a:srgbClr val="113761"/>
                </a:solidFill>
                <a:latin typeface="Calibri" panose="020F0502020204030204" pitchFamily="34" charset="0"/>
              </a:rPr>
              <a:t> : 240 </a:t>
            </a:r>
            <a:r>
              <a:rPr lang="en-GB" sz="1600" dirty="0" err="1">
                <a:solidFill>
                  <a:srgbClr val="113761"/>
                </a:solidFill>
                <a:latin typeface="Calibri" panose="020F0502020204030204" pitchFamily="34" charset="0"/>
              </a:rPr>
              <a:t>Credydau</a:t>
            </a:r>
            <a:endParaRPr lang="en-GB" sz="1600" dirty="0">
              <a:solidFill>
                <a:srgbClr val="11376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09E37FF-0E61-E7FD-58B6-367320899AFB}"/>
              </a:ext>
            </a:extLst>
          </p:cNvPr>
          <p:cNvSpPr/>
          <p:nvPr/>
        </p:nvSpPr>
        <p:spPr>
          <a:xfrm>
            <a:off x="1497055" y="5130595"/>
            <a:ext cx="3637181" cy="744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hyn yn eich galluogi i gofrestru gyda Chyngor y Gweithlu Addysg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EDF30D4-4BBB-FFA8-2D6F-0EC8464F1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586" y="3843742"/>
            <a:ext cx="1204972" cy="2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42A6E2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D349F-B47B-6D63-B384-5A86F41BFA5B}"/>
              </a:ext>
            </a:extLst>
          </p:cNvPr>
          <p:cNvSpPr txBox="1"/>
          <p:nvPr/>
        </p:nvSpPr>
        <p:spPr>
          <a:xfrm>
            <a:off x="6096001" y="728699"/>
            <a:ext cx="3947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Addysg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Uwch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A2744-23E0-1E3D-499D-248142FC738F}"/>
              </a:ext>
            </a:extLst>
          </p:cNvPr>
          <p:cNvSpPr txBox="1"/>
          <p:nvPr/>
        </p:nvSpPr>
        <p:spPr>
          <a:xfrm>
            <a:off x="6096000" y="2166099"/>
            <a:ext cx="553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Mae'r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gweithwyr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hyn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gyfrifol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ddarparu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dylunio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datblygu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gwaith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ynghyd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â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chyfrifoldebau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rheoli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gweithredol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557A33-2213-622A-534E-01A31531C185}"/>
              </a:ext>
            </a:extLst>
          </p:cNvPr>
          <p:cNvCxnSpPr>
            <a:cxnSpLocks/>
          </p:cNvCxnSpPr>
          <p:nvPr/>
        </p:nvCxnSpPr>
        <p:spPr>
          <a:xfrm>
            <a:off x="6177022" y="3267704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EE8B6-FCC0-2C03-541C-5A1BA5146F07}"/>
              </a:ext>
            </a:extLst>
          </p:cNvPr>
          <p:cNvSpPr txBox="1"/>
          <p:nvPr/>
        </p:nvSpPr>
        <p:spPr>
          <a:xfrm>
            <a:off x="6177021" y="5294906"/>
            <a:ext cx="5455535" cy="923330"/>
          </a:xfrm>
          <a:prstGeom prst="rect">
            <a:avLst/>
          </a:prstGeom>
          <a:solidFill>
            <a:srgbClr val="42A6E2"/>
          </a:solidFill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gennych gymwysterau Lefel A, cymhwyster GCI Lefel 3 neu brofiad perthnasol ac yn dymuno cymhwyso fel Gweithiwr Ieuenctid Proffesiynol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57AA1-B77A-E625-5FEE-240EA6E4E6E3}"/>
              </a:ext>
            </a:extLst>
          </p:cNvPr>
          <p:cNvSpPr txBox="1"/>
          <p:nvPr/>
        </p:nvSpPr>
        <p:spPr>
          <a:xfrm>
            <a:off x="6109452" y="1765989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Gweithiwr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Proffesiynol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JNC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261873" y="1796309"/>
            <a:ext cx="4085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US" sz="3600" b="1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</a:t>
            </a:r>
          </a:p>
          <a:p>
            <a:pPr algn="ctr"/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Gradd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BA(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Anrh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Gwaith</a:t>
            </a:r>
          </a:p>
          <a:p>
            <a:pPr algn="ctr"/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Chymuned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(Yn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cynnwys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hyfforddiant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a 5)</a:t>
            </a:r>
            <a:endParaRPr lang="en-US" sz="2000" dirty="0">
              <a:solidFill>
                <a:srgbClr val="42A6E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E18651-06F2-EB04-C8B8-68006C3895F2}"/>
              </a:ext>
            </a:extLst>
          </p:cNvPr>
          <p:cNvSpPr/>
          <p:nvPr/>
        </p:nvSpPr>
        <p:spPr>
          <a:xfrm>
            <a:off x="4330731" y="728699"/>
            <a:ext cx="1016873" cy="10168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43B30-6AEE-E574-A051-624643F43FA2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Credydau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652DD-2931-7AA8-2E28-A974060E52BE}"/>
              </a:ext>
            </a:extLst>
          </p:cNvPr>
          <p:cNvSpPr txBox="1"/>
          <p:nvPr/>
        </p:nvSpPr>
        <p:spPr>
          <a:xfrm>
            <a:off x="6109452" y="3390241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Darparwyr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hyfforddiant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90F59-31BF-9B4F-EE5E-72F64EB1DDAF}"/>
              </a:ext>
            </a:extLst>
          </p:cNvPr>
          <p:cNvSpPr/>
          <p:nvPr/>
        </p:nvSpPr>
        <p:spPr>
          <a:xfrm>
            <a:off x="6175257" y="385943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for a university&#10;&#10;Description automatically generated">
            <a:extLst>
              <a:ext uri="{FF2B5EF4-FFF2-40B4-BE49-F238E27FC236}">
                <a16:creationId xmlns:a16="http://schemas.microsoft.com/office/drawing/2014/main" id="{B4709CFE-5D06-5A17-6243-7E28F43B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26" y="4061667"/>
            <a:ext cx="1217961" cy="8621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376011-FABB-7C82-FD40-A248455BE46C}"/>
              </a:ext>
            </a:extLst>
          </p:cNvPr>
          <p:cNvSpPr/>
          <p:nvPr/>
        </p:nvSpPr>
        <p:spPr>
          <a:xfrm>
            <a:off x="7580081" y="385943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FF2749-701D-E008-F7BF-D9C86BAB2E75}"/>
              </a:ext>
            </a:extLst>
          </p:cNvPr>
          <p:cNvSpPr/>
          <p:nvPr/>
        </p:nvSpPr>
        <p:spPr>
          <a:xfrm>
            <a:off x="8992279" y="385943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-up of a sign&#10;&#10;Description automatically generated">
            <a:extLst>
              <a:ext uri="{FF2B5EF4-FFF2-40B4-BE49-F238E27FC236}">
                <a16:creationId xmlns:a16="http://schemas.microsoft.com/office/drawing/2014/main" id="{D6CF0FD3-BECC-6A99-C879-7A47FA66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523" y="4244823"/>
            <a:ext cx="1179993" cy="525974"/>
          </a:xfrm>
          <a:prstGeom prst="rect">
            <a:avLst/>
          </a:prstGeom>
        </p:spPr>
      </p:pic>
      <p:pic>
        <p:nvPicPr>
          <p:cNvPr id="4" name="Graphic 3" descr="Back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EEB47EE6-8BDF-4144-8483-04162BD3E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8D406-2ED4-955C-86E1-7F7910CA545A}"/>
              </a:ext>
            </a:extLst>
          </p:cNvPr>
          <p:cNvSpPr txBox="1"/>
          <p:nvPr/>
        </p:nvSpPr>
        <p:spPr>
          <a:xfrm>
            <a:off x="1982562" y="4670258"/>
            <a:ext cx="2600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rgbClr val="113761"/>
                </a:solidFill>
                <a:latin typeface="Calibri" panose="020F0502020204030204" pitchFamily="34" charset="0"/>
              </a:rPr>
              <a:t>Cyfanswm</a:t>
            </a:r>
            <a:r>
              <a:rPr lang="en-GB" sz="1600" dirty="0">
                <a:solidFill>
                  <a:srgbClr val="113761"/>
                </a:solidFill>
                <a:latin typeface="Calibri" panose="020F0502020204030204" pitchFamily="34" charset="0"/>
              </a:rPr>
              <a:t>: 360 </a:t>
            </a:r>
            <a:r>
              <a:rPr lang="en-GB" sz="1600" dirty="0" err="1">
                <a:solidFill>
                  <a:srgbClr val="113761"/>
                </a:solidFill>
                <a:latin typeface="Calibri" panose="020F0502020204030204" pitchFamily="34" charset="0"/>
              </a:rPr>
              <a:t>Credydau</a:t>
            </a:r>
            <a:endParaRPr lang="en-GB" sz="1600" dirty="0">
              <a:solidFill>
                <a:srgbClr val="11376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D4399E-79DA-39A9-2AD7-4FD0C9F674F4}"/>
              </a:ext>
            </a:extLst>
          </p:cNvPr>
          <p:cNvSpPr/>
          <p:nvPr/>
        </p:nvSpPr>
        <p:spPr>
          <a:xfrm>
            <a:off x="1497055" y="5130595"/>
            <a:ext cx="3637181" cy="744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hyn yn eich galluogi i gofrestru gyda Chyngor y Gweithlu Addysg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22AEEA0-6787-DB4C-A83C-EDCBBABD5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586" y="4349456"/>
            <a:ext cx="1204972" cy="2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42A6E2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D349F-B47B-6D63-B384-5A86F41BFA5B}"/>
              </a:ext>
            </a:extLst>
          </p:cNvPr>
          <p:cNvSpPr txBox="1"/>
          <p:nvPr/>
        </p:nvSpPr>
        <p:spPr>
          <a:xfrm>
            <a:off x="6096001" y="762300"/>
            <a:ext cx="439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Addysg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Uwch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A2744-23E0-1E3D-499D-248142FC738F}"/>
              </a:ext>
            </a:extLst>
          </p:cNvPr>
          <p:cNvSpPr txBox="1"/>
          <p:nvPr/>
        </p:nvSpPr>
        <p:spPr>
          <a:xfrm>
            <a:off x="6096000" y="1733873"/>
            <a:ext cx="553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Mae'r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gweithwyr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hyn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gyfrifol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ddarparu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dylunio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datblygu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gwaith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ynghyd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â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chyfrifoldebau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rheoli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gweithredol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557A33-2213-622A-534E-01A31531C185}"/>
              </a:ext>
            </a:extLst>
          </p:cNvPr>
          <p:cNvCxnSpPr>
            <a:cxnSpLocks/>
          </p:cNvCxnSpPr>
          <p:nvPr/>
        </p:nvCxnSpPr>
        <p:spPr>
          <a:xfrm>
            <a:off x="6177022" y="2835478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EE8B6-FCC0-2C03-541C-5A1BA5146F07}"/>
              </a:ext>
            </a:extLst>
          </p:cNvPr>
          <p:cNvSpPr txBox="1"/>
          <p:nvPr/>
        </p:nvSpPr>
        <p:spPr>
          <a:xfrm>
            <a:off x="6177021" y="4862680"/>
            <a:ext cx="5455535" cy="923330"/>
          </a:xfrm>
          <a:prstGeom prst="rect">
            <a:avLst/>
          </a:prstGeom>
          <a:solidFill>
            <a:srgbClr val="42A6E2"/>
          </a:solidFill>
        </p:spPr>
        <p:txBody>
          <a:bodyPr wrap="square" rtlCol="0">
            <a:spAutoFit/>
          </a:bodyPr>
          <a:lstStyle/>
          <a:p>
            <a:r>
              <a:rPr lang="cy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gennych radd berthnasol a rhywfaint o brofiad o waith ieuenctid ac yn dymuno cael cymhwyster JNC neu ymestyn eich dysgu ar ôl cymhwyso.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57AA1-B77A-E625-5FEE-240EA6E4E6E3}"/>
              </a:ext>
            </a:extLst>
          </p:cNvPr>
          <p:cNvSpPr txBox="1"/>
          <p:nvPr/>
        </p:nvSpPr>
        <p:spPr>
          <a:xfrm>
            <a:off x="6109452" y="1333763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Gweithiwr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Proffesiynol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JNC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302269" y="1688939"/>
            <a:ext cx="4026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Lefel</a:t>
            </a:r>
            <a:r>
              <a:rPr lang="en-US" sz="3600" b="1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  <a:r>
              <a:rPr lang="en-GB" sz="3600" dirty="0">
                <a:solidFill>
                  <a:srgbClr val="42A6E2"/>
                </a:solidFill>
              </a:rPr>
              <a:t> </a:t>
            </a:r>
          </a:p>
          <a:p>
            <a:pPr algn="ctr"/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Diploma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Ôlraddedig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Gwaith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Ieuenctid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Chymunedol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cymhwyso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dechreuol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ôl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cymhwyso</a:t>
            </a:r>
            <a:r>
              <a:rPr lang="en-GB" sz="2000" dirty="0">
                <a:solidFill>
                  <a:srgbClr val="42A6E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2000" b="1" dirty="0">
              <a:solidFill>
                <a:srgbClr val="42A6E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E18651-06F2-EB04-C8B8-68006C3895F2}"/>
              </a:ext>
            </a:extLst>
          </p:cNvPr>
          <p:cNvSpPr/>
          <p:nvPr/>
        </p:nvSpPr>
        <p:spPr>
          <a:xfrm>
            <a:off x="4330731" y="728699"/>
            <a:ext cx="1016873" cy="10168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652DD-2931-7AA8-2E28-A974060E52BE}"/>
              </a:ext>
            </a:extLst>
          </p:cNvPr>
          <p:cNvSpPr txBox="1"/>
          <p:nvPr/>
        </p:nvSpPr>
        <p:spPr>
          <a:xfrm>
            <a:off x="6109452" y="2958015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Darparwyr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hyfforddiant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90F59-31BF-9B4F-EE5E-72F64EB1DDAF}"/>
              </a:ext>
            </a:extLst>
          </p:cNvPr>
          <p:cNvSpPr/>
          <p:nvPr/>
        </p:nvSpPr>
        <p:spPr>
          <a:xfrm>
            <a:off x="6175257" y="3427210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for a university&#10;&#10;Description automatically generated">
            <a:extLst>
              <a:ext uri="{FF2B5EF4-FFF2-40B4-BE49-F238E27FC236}">
                <a16:creationId xmlns:a16="http://schemas.microsoft.com/office/drawing/2014/main" id="{B4709CFE-5D06-5A17-6243-7E28F43B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26" y="3629441"/>
            <a:ext cx="1217961" cy="8621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376011-FABB-7C82-FD40-A248455BE46C}"/>
              </a:ext>
            </a:extLst>
          </p:cNvPr>
          <p:cNvSpPr/>
          <p:nvPr/>
        </p:nvSpPr>
        <p:spPr>
          <a:xfrm>
            <a:off x="7580081" y="3427210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FF2749-701D-E008-F7BF-D9C86BAB2E75}"/>
              </a:ext>
            </a:extLst>
          </p:cNvPr>
          <p:cNvSpPr/>
          <p:nvPr/>
        </p:nvSpPr>
        <p:spPr>
          <a:xfrm>
            <a:off x="8992279" y="3427210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-up of a sign&#10;&#10;Description automatically generated">
            <a:extLst>
              <a:ext uri="{FF2B5EF4-FFF2-40B4-BE49-F238E27FC236}">
                <a16:creationId xmlns:a16="http://schemas.microsoft.com/office/drawing/2014/main" id="{D6CF0FD3-BECC-6A99-C879-7A47FA66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523" y="3812597"/>
            <a:ext cx="1179993" cy="525974"/>
          </a:xfrm>
          <a:prstGeom prst="rect">
            <a:avLst/>
          </a:prstGeom>
        </p:spPr>
      </p:pic>
      <p:pic>
        <p:nvPicPr>
          <p:cNvPr id="29" name="Picture 28" descr="A red square with white text&#10;&#10;Description automatically generated">
            <a:extLst>
              <a:ext uri="{FF2B5EF4-FFF2-40B4-BE49-F238E27FC236}">
                <a16:creationId xmlns:a16="http://schemas.microsoft.com/office/drawing/2014/main" id="{BA1CB939-F9D2-F416-4146-584023077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668" y="3427211"/>
            <a:ext cx="1245982" cy="1245982"/>
          </a:xfrm>
          <a:prstGeom prst="rect">
            <a:avLst/>
          </a:prstGeom>
        </p:spPr>
      </p:pic>
      <p:pic>
        <p:nvPicPr>
          <p:cNvPr id="4" name="Graphic 3" descr="Back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B83AAD7F-55F5-0F10-DBA1-AF7579DCC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F6F6941-9535-B6CF-E5C1-C468EBC0D831}"/>
              </a:ext>
            </a:extLst>
          </p:cNvPr>
          <p:cNvSpPr/>
          <p:nvPr/>
        </p:nvSpPr>
        <p:spPr>
          <a:xfrm>
            <a:off x="1810513" y="3859436"/>
            <a:ext cx="3026664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120/180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Credydau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9D18CC-F96C-3977-777F-8B758E2C6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0586" y="3927546"/>
            <a:ext cx="1204972" cy="265941"/>
          </a:xfrm>
          <a:prstGeom prst="rect">
            <a:avLst/>
          </a:prstGeom>
        </p:spPr>
      </p:pic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2C398FDC-52BF-B48A-FC6F-7F9A922372A2}"/>
              </a:ext>
            </a:extLst>
          </p:cNvPr>
          <p:cNvSpPr/>
          <p:nvPr/>
        </p:nvSpPr>
        <p:spPr>
          <a:xfrm>
            <a:off x="1497055" y="5130595"/>
            <a:ext cx="3637181" cy="744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hyn yn eich galluogi i gofrestru gyda Chyngor y Gweithlu Addysg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1272</Words>
  <Application>Microsoft Office PowerPoint</Application>
  <PresentationFormat>Widescreen</PresentationFormat>
  <Paragraphs>149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Marsh</dc:creator>
  <cp:lastModifiedBy>Elizabeth Rose</cp:lastModifiedBy>
  <cp:revision>40</cp:revision>
  <dcterms:created xsi:type="dcterms:W3CDTF">2024-07-24T10:06:17Z</dcterms:created>
  <dcterms:modified xsi:type="dcterms:W3CDTF">2025-01-28T11:40:58Z</dcterms:modified>
</cp:coreProperties>
</file>